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4" r:id="rId9"/>
    <p:sldId id="263"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hawn" initials="S" lastIdx="1"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366" y="5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5192CFB-DB90-4E1B-9F89-FF837FDBC285}" type="datetimeFigureOut">
              <a:rPr lang="en-US" smtClean="0"/>
              <a:pPr/>
              <a:t>6/13/2010</a:t>
            </a:fld>
            <a:endParaRPr lang="en-AU"/>
          </a:p>
        </p:txBody>
      </p:sp>
      <p:sp>
        <p:nvSpPr>
          <p:cNvPr id="19" name="Footer Placeholder 18"/>
          <p:cNvSpPr>
            <a:spLocks noGrp="1"/>
          </p:cNvSpPr>
          <p:nvPr>
            <p:ph type="ftr" sz="quarter" idx="11"/>
          </p:nvPr>
        </p:nvSpPr>
        <p:spPr/>
        <p:txBody>
          <a:bodyPr/>
          <a:lstStyle/>
          <a:p>
            <a:endParaRPr lang="en-AU"/>
          </a:p>
        </p:txBody>
      </p:sp>
      <p:sp>
        <p:nvSpPr>
          <p:cNvPr id="27" name="Slide Number Placeholder 26"/>
          <p:cNvSpPr>
            <a:spLocks noGrp="1"/>
          </p:cNvSpPr>
          <p:nvPr>
            <p:ph type="sldNum" sz="quarter" idx="12"/>
          </p:nvPr>
        </p:nvSpPr>
        <p:spPr/>
        <p:txBody>
          <a:bodyPr/>
          <a:lstStyle/>
          <a:p>
            <a:fld id="{9EED543E-BB4A-4824-84FB-99A254FDE02E}"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5192CFB-DB90-4E1B-9F89-FF837FDBC285}" type="datetimeFigureOut">
              <a:rPr lang="en-US" smtClean="0"/>
              <a:pPr/>
              <a:t>6/13/2010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EED543E-BB4A-4824-84FB-99A254FDE02E}"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5192CFB-DB90-4E1B-9F89-FF837FDBC285}" type="datetimeFigureOut">
              <a:rPr lang="en-US" smtClean="0"/>
              <a:pPr/>
              <a:t>6/13/2010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EED543E-BB4A-4824-84FB-99A254FDE02E}"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5192CFB-DB90-4E1B-9F89-FF837FDBC285}" type="datetimeFigureOut">
              <a:rPr lang="en-US" smtClean="0"/>
              <a:pPr/>
              <a:t>6/13/2010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EED543E-BB4A-4824-84FB-99A254FDE02E}"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5192CFB-DB90-4E1B-9F89-FF837FDBC285}" type="datetimeFigureOut">
              <a:rPr lang="en-US" smtClean="0"/>
              <a:pPr/>
              <a:t>6/13/2010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EED543E-BB4A-4824-84FB-99A254FDE02E}"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5192CFB-DB90-4E1B-9F89-FF837FDBC285}" type="datetimeFigureOut">
              <a:rPr lang="en-US" smtClean="0"/>
              <a:pPr/>
              <a:t>6/13/2010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EED543E-BB4A-4824-84FB-99A254FDE02E}"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5192CFB-DB90-4E1B-9F89-FF837FDBC285}" type="datetimeFigureOut">
              <a:rPr lang="en-US" smtClean="0"/>
              <a:pPr/>
              <a:t>6/13/2010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9EED543E-BB4A-4824-84FB-99A254FDE02E}"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5192CFB-DB90-4E1B-9F89-FF837FDBC285}" type="datetimeFigureOut">
              <a:rPr lang="en-US" smtClean="0"/>
              <a:pPr/>
              <a:t>6/13/2010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9EED543E-BB4A-4824-84FB-99A254FDE02E}"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192CFB-DB90-4E1B-9F89-FF837FDBC285}" type="datetimeFigureOut">
              <a:rPr lang="en-US" smtClean="0"/>
              <a:pPr/>
              <a:t>6/13/2010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9EED543E-BB4A-4824-84FB-99A254FDE02E}"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5192CFB-DB90-4E1B-9F89-FF837FDBC285}" type="datetimeFigureOut">
              <a:rPr lang="en-US" smtClean="0"/>
              <a:pPr/>
              <a:t>6/13/2010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EED543E-BB4A-4824-84FB-99A254FDE02E}"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5192CFB-DB90-4E1B-9F89-FF837FDBC285}" type="datetimeFigureOut">
              <a:rPr lang="en-US" smtClean="0"/>
              <a:pPr/>
              <a:t>6/13/2010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a:xfrm>
            <a:off x="8077200" y="6356350"/>
            <a:ext cx="609600" cy="365125"/>
          </a:xfrm>
        </p:spPr>
        <p:txBody>
          <a:bodyPr/>
          <a:lstStyle/>
          <a:p>
            <a:fld id="{9EED543E-BB4A-4824-84FB-99A254FDE02E}" type="slidenum">
              <a:rPr lang="en-AU" smtClean="0"/>
              <a:pPr/>
              <a:t>‹#›</a:t>
            </a:fld>
            <a:endParaRPr lang="en-A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5192CFB-DB90-4E1B-9F89-FF837FDBC285}" type="datetimeFigureOut">
              <a:rPr lang="en-US" smtClean="0"/>
              <a:pPr/>
              <a:t>6/13/2010</a:t>
            </a:fld>
            <a:endParaRPr lang="en-A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A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EED543E-BB4A-4824-84FB-99A254FDE02E}" type="slidenum">
              <a:rPr lang="en-AU" smtClean="0"/>
              <a:pPr/>
              <a:t>‹#›</a:t>
            </a:fld>
            <a:endParaRPr lang="en-A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851648" cy="1828800"/>
          </a:xfrm>
        </p:spPr>
        <p:txBody>
          <a:bodyPr/>
          <a:lstStyle/>
          <a:p>
            <a:r>
              <a:rPr lang="en-US" dirty="0" smtClean="0"/>
              <a:t>Waking in the Blue</a:t>
            </a:r>
            <a:endParaRPr lang="en-AU" dirty="0"/>
          </a:p>
        </p:txBody>
      </p:sp>
      <p:sp>
        <p:nvSpPr>
          <p:cNvPr id="3" name="Subtitle 2"/>
          <p:cNvSpPr>
            <a:spLocks noGrp="1"/>
          </p:cNvSpPr>
          <p:nvPr>
            <p:ph type="subTitle" idx="1"/>
          </p:nvPr>
        </p:nvSpPr>
        <p:spPr/>
        <p:txBody>
          <a:bodyPr/>
          <a:lstStyle/>
          <a:p>
            <a:r>
              <a:rPr lang="en-US" dirty="0" smtClean="0"/>
              <a:t>By Robert Lowell</a:t>
            </a:r>
            <a:endParaRPr lang="en-AU" dirty="0"/>
          </a:p>
        </p:txBody>
      </p:sp>
      <p:pic>
        <p:nvPicPr>
          <p:cNvPr id="1029" name="Picture 5"/>
          <p:cNvPicPr>
            <a:picLocks noChangeAspect="1" noChangeArrowheads="1"/>
          </p:cNvPicPr>
          <p:nvPr/>
        </p:nvPicPr>
        <p:blipFill>
          <a:blip r:embed="rId2" cstate="print">
            <a:lum/>
          </a:blip>
          <a:srcRect/>
          <a:stretch>
            <a:fillRect/>
          </a:stretch>
        </p:blipFill>
        <p:spPr bwMode="auto">
          <a:xfrm>
            <a:off x="1524000" y="3048000"/>
            <a:ext cx="3409950" cy="3190875"/>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Motifs</a:t>
            </a:r>
            <a:endParaRPr lang="en-AU" dirty="0"/>
          </a:p>
        </p:txBody>
      </p:sp>
      <p:sp>
        <p:nvSpPr>
          <p:cNvPr id="3" name="Content Placeholder 2"/>
          <p:cNvSpPr>
            <a:spLocks noGrp="1"/>
          </p:cNvSpPr>
          <p:nvPr>
            <p:ph idx="1"/>
          </p:nvPr>
        </p:nvSpPr>
        <p:spPr/>
        <p:txBody>
          <a:bodyPr/>
          <a:lstStyle/>
          <a:p>
            <a:r>
              <a:rPr lang="en-AU" dirty="0" smtClean="0">
                <a:latin typeface="+mj-lt"/>
              </a:rPr>
              <a:t>The sea</a:t>
            </a:r>
          </a:p>
          <a:p>
            <a:pPr lvl="1"/>
            <a:r>
              <a:rPr lang="en-AU" dirty="0" smtClean="0">
                <a:latin typeface="+mj-lt"/>
              </a:rPr>
              <a:t>The residents of the mental institution are creatures in the blue ‘sea’; seal, whale</a:t>
            </a:r>
          </a:p>
          <a:p>
            <a:pPr lvl="1"/>
            <a:r>
              <a:rPr lang="en-AU" dirty="0" smtClean="0">
                <a:latin typeface="+mj-lt"/>
              </a:rPr>
              <a:t>Creatures confined in a claustrophobic blue</a:t>
            </a:r>
          </a:p>
          <a:p>
            <a:r>
              <a:rPr lang="en-AU" dirty="0" smtClean="0">
                <a:latin typeface="+mj-lt"/>
              </a:rPr>
              <a:t>Humour and comical images</a:t>
            </a:r>
          </a:p>
          <a:p>
            <a:pPr lvl="1"/>
            <a:r>
              <a:rPr lang="en-AU" dirty="0" smtClean="0">
                <a:latin typeface="+mj-lt"/>
              </a:rPr>
              <a:t>Detracts from his seriousness as he contemplates suicide</a:t>
            </a:r>
          </a:p>
          <a:p>
            <a:pPr lvl="1"/>
            <a:r>
              <a:rPr lang="en-AU" dirty="0" smtClean="0">
                <a:latin typeface="+mj-lt"/>
              </a:rPr>
              <a:t>Reflects poet’s discomfort at his failures</a:t>
            </a:r>
          </a:p>
          <a:p>
            <a:pPr lvl="1"/>
            <a:endParaRPr lang="en-AU" dirty="0">
              <a:latin typeface="+mj-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124200"/>
            <a:ext cx="5257800" cy="5562600"/>
          </a:xfrm>
        </p:spPr>
        <p:txBody>
          <a:bodyPr>
            <a:normAutofit/>
          </a:bodyPr>
          <a:lstStyle/>
          <a:p>
            <a:pPr>
              <a:buNone/>
            </a:pPr>
            <a:r>
              <a:rPr lang="en-US" sz="2000" dirty="0" smtClean="0">
                <a:latin typeface="+mj-lt"/>
              </a:rPr>
              <a:t>The night attendant, a </a:t>
            </a:r>
            <a:r>
              <a:rPr lang="en-US" sz="2000" dirty="0" smtClean="0">
                <a:solidFill>
                  <a:srgbClr val="FF0000"/>
                </a:solidFill>
                <a:latin typeface="+mj-lt"/>
              </a:rPr>
              <a:t>B. U. sophomore</a:t>
            </a:r>
            <a:r>
              <a:rPr lang="en-AU" sz="2000" dirty="0" smtClean="0">
                <a:latin typeface="+mj-lt"/>
              </a:rPr>
              <a:t>,</a:t>
            </a:r>
          </a:p>
          <a:p>
            <a:pPr>
              <a:buNone/>
            </a:pPr>
            <a:r>
              <a:rPr lang="en-US" sz="2000" dirty="0" smtClean="0">
                <a:latin typeface="+mj-lt"/>
              </a:rPr>
              <a:t>rouses  from the </a:t>
            </a:r>
            <a:r>
              <a:rPr lang="en-US" sz="2000" dirty="0" smtClean="0">
                <a:solidFill>
                  <a:srgbClr val="FF0000"/>
                </a:solidFill>
                <a:latin typeface="+mj-lt"/>
              </a:rPr>
              <a:t>mare’s-nest</a:t>
            </a:r>
            <a:r>
              <a:rPr lang="en-US" sz="2000" dirty="0" smtClean="0">
                <a:latin typeface="+mj-lt"/>
              </a:rPr>
              <a:t> of his drowsy head</a:t>
            </a:r>
          </a:p>
          <a:p>
            <a:pPr>
              <a:buNone/>
            </a:pPr>
            <a:r>
              <a:rPr lang="en-US" sz="2000" dirty="0" smtClean="0">
                <a:latin typeface="+mj-lt"/>
              </a:rPr>
              <a:t>Propped on </a:t>
            </a:r>
            <a:r>
              <a:rPr lang="en-US" sz="2000" i="1" dirty="0" smtClean="0">
                <a:latin typeface="+mj-lt"/>
              </a:rPr>
              <a:t>The Meaning of Meaning</a:t>
            </a:r>
            <a:r>
              <a:rPr lang="en-US" sz="2000" dirty="0" smtClean="0">
                <a:latin typeface="+mj-lt"/>
              </a:rPr>
              <a:t>.</a:t>
            </a:r>
          </a:p>
          <a:p>
            <a:pPr>
              <a:buNone/>
            </a:pPr>
            <a:r>
              <a:rPr lang="en-US" sz="2000" dirty="0" smtClean="0">
                <a:latin typeface="+mj-lt"/>
              </a:rPr>
              <a:t>He </a:t>
            </a:r>
            <a:r>
              <a:rPr lang="en-US" sz="2000" u="sng" dirty="0" smtClean="0">
                <a:latin typeface="+mj-lt"/>
              </a:rPr>
              <a:t>catwalks down our corridor</a:t>
            </a:r>
            <a:r>
              <a:rPr lang="en-US" sz="2000" dirty="0" smtClean="0">
                <a:latin typeface="+mj-lt"/>
              </a:rPr>
              <a:t>.</a:t>
            </a:r>
          </a:p>
          <a:p>
            <a:pPr>
              <a:buNone/>
            </a:pPr>
            <a:r>
              <a:rPr lang="en-US" sz="2000" dirty="0" smtClean="0">
                <a:solidFill>
                  <a:srgbClr val="FF0000"/>
                </a:solidFill>
                <a:latin typeface="+mj-lt"/>
              </a:rPr>
              <a:t>Azure day</a:t>
            </a:r>
          </a:p>
          <a:p>
            <a:pPr>
              <a:buNone/>
            </a:pPr>
            <a:r>
              <a:rPr lang="en-US" sz="2000" dirty="0" smtClean="0">
                <a:latin typeface="+mj-lt"/>
              </a:rPr>
              <a:t>makes my </a:t>
            </a:r>
            <a:r>
              <a:rPr lang="en-US" sz="2000" dirty="0" smtClean="0">
                <a:solidFill>
                  <a:srgbClr val="FF0000"/>
                </a:solidFill>
                <a:latin typeface="+mj-lt"/>
              </a:rPr>
              <a:t>agonized blue </a:t>
            </a:r>
            <a:r>
              <a:rPr lang="en-US" sz="2000" dirty="0" smtClean="0">
                <a:latin typeface="+mj-lt"/>
              </a:rPr>
              <a:t>window bleaker. </a:t>
            </a:r>
          </a:p>
        </p:txBody>
      </p:sp>
      <p:pic>
        <p:nvPicPr>
          <p:cNvPr id="2050" name="Picture 2"/>
          <p:cNvPicPr>
            <a:picLocks noChangeAspect="1" noChangeArrowheads="1"/>
          </p:cNvPicPr>
          <p:nvPr/>
        </p:nvPicPr>
        <p:blipFill>
          <a:blip r:embed="rId2" cstate="print"/>
          <a:srcRect/>
          <a:stretch>
            <a:fillRect/>
          </a:stretch>
        </p:blipFill>
        <p:spPr bwMode="auto">
          <a:xfrm>
            <a:off x="5791200" y="914400"/>
            <a:ext cx="2857500" cy="2590800"/>
          </a:xfrm>
          <a:prstGeom prst="rect">
            <a:avLst/>
          </a:prstGeom>
          <a:noFill/>
          <a:ln w="9525">
            <a:noFill/>
            <a:miter lim="800000"/>
            <a:headEnd/>
            <a:tailEnd/>
          </a:ln>
        </p:spPr>
      </p:pic>
      <p:sp>
        <p:nvSpPr>
          <p:cNvPr id="5" name="TextBox 4"/>
          <p:cNvSpPr txBox="1"/>
          <p:nvPr/>
        </p:nvSpPr>
        <p:spPr>
          <a:xfrm>
            <a:off x="685800" y="762000"/>
            <a:ext cx="3352800" cy="784830"/>
          </a:xfrm>
          <a:prstGeom prst="rect">
            <a:avLst/>
          </a:prstGeom>
          <a:noFill/>
        </p:spPr>
        <p:txBody>
          <a:bodyPr wrap="square" rtlCol="0">
            <a:spAutoFit/>
          </a:bodyPr>
          <a:lstStyle/>
          <a:p>
            <a:r>
              <a:rPr lang="en-US" sz="1500" dirty="0" smtClean="0">
                <a:latin typeface="+mj-lt"/>
              </a:rPr>
              <a:t>Introduces concept of social status; implied ‘low’ social standing – B.U. is overshadowed by Harvard</a:t>
            </a:r>
            <a:endParaRPr lang="en-AU" sz="1500" dirty="0">
              <a:latin typeface="+mj-lt"/>
            </a:endParaRPr>
          </a:p>
        </p:txBody>
      </p:sp>
      <p:cxnSp>
        <p:nvCxnSpPr>
          <p:cNvPr id="7" name="Straight Arrow Connector 6"/>
          <p:cNvCxnSpPr/>
          <p:nvPr/>
        </p:nvCxnSpPr>
        <p:spPr>
          <a:xfrm rot="16200000" flipH="1">
            <a:off x="2628900" y="1943100"/>
            <a:ext cx="190500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051" name="Picture 3"/>
          <p:cNvPicPr>
            <a:picLocks noChangeAspect="1" noChangeArrowheads="1"/>
          </p:cNvPicPr>
          <p:nvPr/>
        </p:nvPicPr>
        <p:blipFill>
          <a:blip r:embed="rId3" cstate="print"/>
          <a:srcRect/>
          <a:stretch>
            <a:fillRect/>
          </a:stretch>
        </p:blipFill>
        <p:spPr bwMode="auto">
          <a:xfrm>
            <a:off x="7010400" y="3962400"/>
            <a:ext cx="1716405" cy="2590800"/>
          </a:xfrm>
          <a:prstGeom prst="rect">
            <a:avLst/>
          </a:prstGeom>
          <a:noFill/>
          <a:ln w="9525">
            <a:noFill/>
            <a:miter lim="800000"/>
            <a:headEnd/>
            <a:tailEnd/>
          </a:ln>
        </p:spPr>
      </p:pic>
      <p:sp>
        <p:nvSpPr>
          <p:cNvPr id="9" name="TextBox 8"/>
          <p:cNvSpPr txBox="1"/>
          <p:nvPr/>
        </p:nvSpPr>
        <p:spPr>
          <a:xfrm>
            <a:off x="2362200" y="6019800"/>
            <a:ext cx="4191000" cy="784830"/>
          </a:xfrm>
          <a:prstGeom prst="rect">
            <a:avLst/>
          </a:prstGeom>
          <a:noFill/>
        </p:spPr>
        <p:txBody>
          <a:bodyPr wrap="square" rtlCol="0">
            <a:spAutoFit/>
          </a:bodyPr>
          <a:lstStyle/>
          <a:p>
            <a:r>
              <a:rPr lang="en-US" sz="1500" dirty="0" smtClean="0">
                <a:latin typeface="+mj-lt"/>
              </a:rPr>
              <a:t>Introduces theme of internal desolation; the blue sky  further provokes the metaphysical blue of bleakness the poet experiences</a:t>
            </a:r>
            <a:endParaRPr lang="en-AU" sz="1500" dirty="0">
              <a:latin typeface="+mj-lt"/>
            </a:endParaRPr>
          </a:p>
        </p:txBody>
      </p:sp>
      <p:cxnSp>
        <p:nvCxnSpPr>
          <p:cNvPr id="12" name="Straight Arrow Connector 11"/>
          <p:cNvCxnSpPr/>
          <p:nvPr/>
        </p:nvCxnSpPr>
        <p:spPr>
          <a:xfrm rot="10800000">
            <a:off x="2286000" y="5334000"/>
            <a:ext cx="16002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943600" y="3657600"/>
            <a:ext cx="2438400" cy="323165"/>
          </a:xfrm>
          <a:prstGeom prst="rect">
            <a:avLst/>
          </a:prstGeom>
          <a:noFill/>
        </p:spPr>
        <p:txBody>
          <a:bodyPr wrap="square" rtlCol="0">
            <a:spAutoFit/>
          </a:bodyPr>
          <a:lstStyle/>
          <a:p>
            <a:r>
              <a:rPr lang="en-US" sz="1500" dirty="0" smtClean="0">
                <a:latin typeface="+mj-lt"/>
              </a:rPr>
              <a:t>Alliteration</a:t>
            </a:r>
            <a:endParaRPr lang="en-AU" sz="1500" dirty="0">
              <a:latin typeface="+mj-lt"/>
            </a:endParaRPr>
          </a:p>
        </p:txBody>
      </p:sp>
      <p:cxnSp>
        <p:nvCxnSpPr>
          <p:cNvPr id="15" name="Straight Arrow Connector 14"/>
          <p:cNvCxnSpPr>
            <a:stCxn id="13" idx="1"/>
          </p:cNvCxnSpPr>
          <p:nvPr/>
        </p:nvCxnSpPr>
        <p:spPr>
          <a:xfrm rot="10800000" flipV="1">
            <a:off x="3657600" y="3819182"/>
            <a:ext cx="2286000" cy="60041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Right Brace 15"/>
          <p:cNvSpPr/>
          <p:nvPr/>
        </p:nvSpPr>
        <p:spPr>
          <a:xfrm>
            <a:off x="4876800" y="4648200"/>
            <a:ext cx="228600" cy="6096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17" name="TextBox 16"/>
          <p:cNvSpPr txBox="1"/>
          <p:nvPr/>
        </p:nvSpPr>
        <p:spPr>
          <a:xfrm>
            <a:off x="5181600" y="4546937"/>
            <a:ext cx="2514600" cy="1015663"/>
          </a:xfrm>
          <a:prstGeom prst="rect">
            <a:avLst/>
          </a:prstGeom>
          <a:noFill/>
        </p:spPr>
        <p:txBody>
          <a:bodyPr wrap="square" rtlCol="0">
            <a:spAutoFit/>
          </a:bodyPr>
          <a:lstStyle/>
          <a:p>
            <a:r>
              <a:rPr lang="en-US" sz="1500" dirty="0" smtClean="0">
                <a:latin typeface="+mj-lt"/>
              </a:rPr>
              <a:t>Blue represents  a ‘sea’ that the residents of the mental institution are referred to as ‘creatures’</a:t>
            </a:r>
            <a:endParaRPr lang="en-AU" sz="1500" dirty="0">
              <a:latin typeface="+mj-lt"/>
            </a:endParaRPr>
          </a:p>
        </p:txBody>
      </p:sp>
      <p:cxnSp>
        <p:nvCxnSpPr>
          <p:cNvPr id="20" name="Straight Arrow Connector 19"/>
          <p:cNvCxnSpPr/>
          <p:nvPr/>
        </p:nvCxnSpPr>
        <p:spPr>
          <a:xfrm rot="16200000" flipH="1">
            <a:off x="1676400" y="2438400"/>
            <a:ext cx="1219200" cy="1066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33400" y="1676400"/>
            <a:ext cx="2895600" cy="784830"/>
          </a:xfrm>
          <a:prstGeom prst="rect">
            <a:avLst/>
          </a:prstGeom>
          <a:noFill/>
        </p:spPr>
        <p:txBody>
          <a:bodyPr wrap="square" rtlCol="0">
            <a:spAutoFit/>
          </a:bodyPr>
          <a:lstStyle/>
          <a:p>
            <a:r>
              <a:rPr lang="en-US" sz="1500" dirty="0" smtClean="0">
                <a:latin typeface="+mj-lt"/>
              </a:rPr>
              <a:t>Imagery ; along with “drowsy head” ridicules the ‘B.U.’ sophomore</a:t>
            </a:r>
            <a:endParaRPr lang="en-AU" sz="1500" dirty="0">
              <a:latin typeface="+mj-lt"/>
            </a:endParaRPr>
          </a:p>
        </p:txBody>
      </p:sp>
      <p:cxnSp>
        <p:nvCxnSpPr>
          <p:cNvPr id="18" name="Straight Arrow Connector 17"/>
          <p:cNvCxnSpPr/>
          <p:nvPr/>
        </p:nvCxnSpPr>
        <p:spPr>
          <a:xfrm rot="10800000">
            <a:off x="1066800" y="4876800"/>
            <a:ext cx="2743200" cy="1143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52800" y="1752600"/>
            <a:ext cx="5791200" cy="1874520"/>
          </a:xfrm>
        </p:spPr>
        <p:txBody>
          <a:bodyPr>
            <a:normAutofit/>
          </a:bodyPr>
          <a:lstStyle/>
          <a:p>
            <a:pPr>
              <a:buNone/>
            </a:pPr>
            <a:r>
              <a:rPr lang="en-US" sz="2000" dirty="0" smtClean="0">
                <a:latin typeface="+mj-lt"/>
              </a:rPr>
              <a:t>Crows maunder on the on the </a:t>
            </a:r>
            <a:r>
              <a:rPr lang="en-US" sz="2000" u="sng" dirty="0" smtClean="0">
                <a:latin typeface="+mj-lt"/>
              </a:rPr>
              <a:t>petrified</a:t>
            </a:r>
            <a:r>
              <a:rPr lang="en-US" sz="2000" dirty="0" smtClean="0">
                <a:latin typeface="+mj-lt"/>
              </a:rPr>
              <a:t> </a:t>
            </a:r>
            <a:r>
              <a:rPr lang="en-US" sz="2000" dirty="0" smtClean="0">
                <a:solidFill>
                  <a:srgbClr val="FF0000"/>
                </a:solidFill>
                <a:latin typeface="+mj-lt"/>
              </a:rPr>
              <a:t>fairway</a:t>
            </a:r>
            <a:r>
              <a:rPr lang="en-US" sz="2000" dirty="0" smtClean="0">
                <a:latin typeface="+mj-lt"/>
              </a:rPr>
              <a:t>.</a:t>
            </a:r>
          </a:p>
          <a:p>
            <a:pPr>
              <a:buNone/>
            </a:pPr>
            <a:r>
              <a:rPr lang="en-US" sz="2000" dirty="0" smtClean="0">
                <a:solidFill>
                  <a:srgbClr val="FF0000"/>
                </a:solidFill>
                <a:latin typeface="+mj-lt"/>
              </a:rPr>
              <a:t>Absence</a:t>
            </a:r>
            <a:r>
              <a:rPr lang="en-US" sz="2000" dirty="0" smtClean="0">
                <a:latin typeface="+mj-lt"/>
              </a:rPr>
              <a:t>! My heart grows tense</a:t>
            </a:r>
          </a:p>
          <a:p>
            <a:pPr>
              <a:buNone/>
            </a:pPr>
            <a:r>
              <a:rPr lang="en-US" sz="2000" dirty="0" smtClean="0">
                <a:latin typeface="+mj-lt"/>
              </a:rPr>
              <a:t>as though a harpoon were sparring for the kill.</a:t>
            </a:r>
          </a:p>
          <a:p>
            <a:pPr>
              <a:buNone/>
            </a:pPr>
            <a:r>
              <a:rPr lang="en-US" sz="2000" dirty="0" smtClean="0">
                <a:latin typeface="+mj-lt"/>
              </a:rPr>
              <a:t>(This is the house for the “mentally ill”)</a:t>
            </a:r>
          </a:p>
        </p:txBody>
      </p:sp>
      <p:pic>
        <p:nvPicPr>
          <p:cNvPr id="1026" name="Picture 2"/>
          <p:cNvPicPr>
            <a:picLocks noChangeAspect="1" noChangeArrowheads="1"/>
          </p:cNvPicPr>
          <p:nvPr/>
        </p:nvPicPr>
        <p:blipFill>
          <a:blip r:embed="rId2" cstate="print"/>
          <a:srcRect/>
          <a:stretch>
            <a:fillRect/>
          </a:stretch>
        </p:blipFill>
        <p:spPr bwMode="auto">
          <a:xfrm>
            <a:off x="2895600" y="4419600"/>
            <a:ext cx="3124200" cy="2083817"/>
          </a:xfrm>
          <a:prstGeom prst="rect">
            <a:avLst/>
          </a:prstGeom>
          <a:noFill/>
          <a:ln w="9525">
            <a:noFill/>
            <a:miter lim="800000"/>
            <a:headEnd/>
            <a:tailEnd/>
          </a:ln>
        </p:spPr>
      </p:pic>
      <p:sp>
        <p:nvSpPr>
          <p:cNvPr id="5" name="TextBox 4"/>
          <p:cNvSpPr txBox="1"/>
          <p:nvPr/>
        </p:nvSpPr>
        <p:spPr>
          <a:xfrm>
            <a:off x="7391400" y="1048435"/>
            <a:ext cx="1676400" cy="323165"/>
          </a:xfrm>
          <a:prstGeom prst="rect">
            <a:avLst/>
          </a:prstGeom>
          <a:noFill/>
        </p:spPr>
        <p:txBody>
          <a:bodyPr wrap="square" rtlCol="0">
            <a:spAutoFit/>
          </a:bodyPr>
          <a:lstStyle/>
          <a:p>
            <a:r>
              <a:rPr lang="en-US" sz="1500" dirty="0" smtClean="0">
                <a:latin typeface="+mj-lt"/>
              </a:rPr>
              <a:t>Implies isolation</a:t>
            </a:r>
            <a:endParaRPr lang="en-AU" sz="1500" dirty="0">
              <a:latin typeface="+mj-lt"/>
            </a:endParaRPr>
          </a:p>
        </p:txBody>
      </p:sp>
      <p:cxnSp>
        <p:nvCxnSpPr>
          <p:cNvPr id="7" name="Straight Arrow Connector 6"/>
          <p:cNvCxnSpPr>
            <a:stCxn id="5" idx="2"/>
          </p:cNvCxnSpPr>
          <p:nvPr/>
        </p:nvCxnSpPr>
        <p:spPr>
          <a:xfrm rot="5400000">
            <a:off x="7848600" y="1447800"/>
            <a:ext cx="4572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819400" y="685800"/>
            <a:ext cx="3505200" cy="784830"/>
          </a:xfrm>
          <a:prstGeom prst="rect">
            <a:avLst/>
          </a:prstGeom>
          <a:noFill/>
        </p:spPr>
        <p:txBody>
          <a:bodyPr wrap="square" rtlCol="0">
            <a:spAutoFit/>
          </a:bodyPr>
          <a:lstStyle/>
          <a:p>
            <a:r>
              <a:rPr lang="en-US" sz="1500" dirty="0" smtClean="0">
                <a:latin typeface="+mj-lt"/>
              </a:rPr>
              <a:t>Double meaning:</a:t>
            </a:r>
          </a:p>
          <a:p>
            <a:pPr marL="342900" indent="-342900">
              <a:buAutoNum type="arabicPeriod"/>
            </a:pPr>
            <a:r>
              <a:rPr lang="en-US" sz="1500" dirty="0" smtClean="0">
                <a:latin typeface="+mj-lt"/>
              </a:rPr>
              <a:t>Rigidity of Bostonian social structure</a:t>
            </a:r>
          </a:p>
          <a:p>
            <a:pPr marL="342900" indent="-342900">
              <a:buAutoNum type="arabicPeriod"/>
            </a:pPr>
            <a:r>
              <a:rPr lang="en-US" sz="1500" dirty="0" smtClean="0">
                <a:latin typeface="+mj-lt"/>
              </a:rPr>
              <a:t>The poet’s terror during self-reflection</a:t>
            </a:r>
            <a:endParaRPr lang="en-AU" sz="1500" dirty="0">
              <a:latin typeface="+mj-lt"/>
            </a:endParaRPr>
          </a:p>
        </p:txBody>
      </p:sp>
      <p:cxnSp>
        <p:nvCxnSpPr>
          <p:cNvPr id="10" name="Straight Arrow Connector 9"/>
          <p:cNvCxnSpPr>
            <a:stCxn id="8" idx="2"/>
          </p:cNvCxnSpPr>
          <p:nvPr/>
        </p:nvCxnSpPr>
        <p:spPr>
          <a:xfrm rot="16200000" flipH="1">
            <a:off x="5612115" y="430515"/>
            <a:ext cx="358170" cy="2438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33400" y="990600"/>
            <a:ext cx="1905000" cy="323165"/>
          </a:xfrm>
          <a:prstGeom prst="rect">
            <a:avLst/>
          </a:prstGeom>
          <a:noFill/>
        </p:spPr>
        <p:txBody>
          <a:bodyPr wrap="square" rtlCol="0">
            <a:spAutoFit/>
          </a:bodyPr>
          <a:lstStyle/>
          <a:p>
            <a:r>
              <a:rPr lang="en-US" sz="1500" dirty="0" smtClean="0">
                <a:latin typeface="+mj-lt"/>
              </a:rPr>
              <a:t>Meaninglessness</a:t>
            </a:r>
            <a:endParaRPr lang="en-AU" sz="1500" dirty="0">
              <a:latin typeface="+mj-lt"/>
            </a:endParaRPr>
          </a:p>
        </p:txBody>
      </p:sp>
      <p:cxnSp>
        <p:nvCxnSpPr>
          <p:cNvPr id="13" name="Straight Arrow Connector 12"/>
          <p:cNvCxnSpPr>
            <a:stCxn id="11" idx="2"/>
          </p:cNvCxnSpPr>
          <p:nvPr/>
        </p:nvCxnSpPr>
        <p:spPr>
          <a:xfrm rot="16200000" flipH="1">
            <a:off x="2695233" y="104432"/>
            <a:ext cx="591235" cy="3009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027" name="Picture 3"/>
          <p:cNvPicPr>
            <a:picLocks noChangeAspect="1" noChangeArrowheads="1"/>
          </p:cNvPicPr>
          <p:nvPr/>
        </p:nvPicPr>
        <p:blipFill>
          <a:blip r:embed="rId3" cstate="print"/>
          <a:srcRect/>
          <a:stretch>
            <a:fillRect/>
          </a:stretch>
        </p:blipFill>
        <p:spPr bwMode="auto">
          <a:xfrm>
            <a:off x="6934200" y="5105400"/>
            <a:ext cx="1752600" cy="1752600"/>
          </a:xfrm>
          <a:prstGeom prst="rect">
            <a:avLst/>
          </a:prstGeom>
          <a:noFill/>
          <a:ln w="9525">
            <a:noFill/>
            <a:miter lim="800000"/>
            <a:headEnd/>
            <a:tailEnd/>
          </a:ln>
        </p:spPr>
      </p:pic>
      <p:cxnSp>
        <p:nvCxnSpPr>
          <p:cNvPr id="16" name="Straight Connector 15"/>
          <p:cNvCxnSpPr/>
          <p:nvPr/>
        </p:nvCxnSpPr>
        <p:spPr>
          <a:xfrm rot="10800000" flipV="1">
            <a:off x="2057400" y="2743200"/>
            <a:ext cx="2590800" cy="76200"/>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09600" y="2362200"/>
            <a:ext cx="1905000" cy="784830"/>
          </a:xfrm>
          <a:prstGeom prst="rect">
            <a:avLst/>
          </a:prstGeom>
          <a:noFill/>
        </p:spPr>
        <p:txBody>
          <a:bodyPr wrap="square" rtlCol="0">
            <a:spAutoFit/>
          </a:bodyPr>
          <a:lstStyle/>
          <a:p>
            <a:r>
              <a:rPr lang="en-US" sz="1500" dirty="0" smtClean="0">
                <a:latin typeface="+mj-lt"/>
              </a:rPr>
              <a:t>Reference to harpooning of whales; motif of sea. </a:t>
            </a:r>
            <a:endParaRPr lang="en-AU" sz="1500" dirty="0">
              <a:latin typeface="+mj-lt"/>
            </a:endParaRPr>
          </a:p>
        </p:txBody>
      </p:sp>
      <p:pic>
        <p:nvPicPr>
          <p:cNvPr id="1028" name="Picture 4"/>
          <p:cNvPicPr>
            <a:picLocks noChangeAspect="1" noChangeArrowheads="1"/>
          </p:cNvPicPr>
          <p:nvPr/>
        </p:nvPicPr>
        <p:blipFill>
          <a:blip r:embed="rId4" cstate="print"/>
          <a:srcRect/>
          <a:stretch>
            <a:fillRect/>
          </a:stretch>
        </p:blipFill>
        <p:spPr bwMode="auto">
          <a:xfrm>
            <a:off x="304800" y="3200400"/>
            <a:ext cx="3033713" cy="2051787"/>
          </a:xfrm>
          <a:prstGeom prst="rect">
            <a:avLst/>
          </a:prstGeom>
          <a:noFill/>
          <a:ln w="9525">
            <a:noFill/>
            <a:miter lim="800000"/>
            <a:headEnd/>
            <a:tailEnd/>
          </a:ln>
        </p:spPr>
      </p:pic>
      <p:cxnSp>
        <p:nvCxnSpPr>
          <p:cNvPr id="23" name="Straight Arrow Connector 22"/>
          <p:cNvCxnSpPr/>
          <p:nvPr/>
        </p:nvCxnSpPr>
        <p:spPr>
          <a:xfrm>
            <a:off x="2057400" y="2057400"/>
            <a:ext cx="13716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52400" y="1447800"/>
            <a:ext cx="1981200" cy="784830"/>
          </a:xfrm>
          <a:prstGeom prst="rect">
            <a:avLst/>
          </a:prstGeom>
          <a:noFill/>
        </p:spPr>
        <p:txBody>
          <a:bodyPr wrap="square" rtlCol="0">
            <a:spAutoFit/>
          </a:bodyPr>
          <a:lstStyle/>
          <a:p>
            <a:r>
              <a:rPr lang="en-US" sz="1500" dirty="0" smtClean="0">
                <a:latin typeface="+mj-lt"/>
              </a:rPr>
              <a:t>Emphasis through exclamation. Poet expresses his emotions</a:t>
            </a:r>
            <a:endParaRPr lang="en-AU" sz="1500" dirty="0">
              <a:latin typeface="+mj-lt"/>
            </a:endParaRPr>
          </a:p>
        </p:txBody>
      </p:sp>
      <p:cxnSp>
        <p:nvCxnSpPr>
          <p:cNvPr id="26" name="Straight Arrow Connector 25"/>
          <p:cNvCxnSpPr/>
          <p:nvPr/>
        </p:nvCxnSpPr>
        <p:spPr>
          <a:xfrm rot="10800000">
            <a:off x="6324600" y="3276600"/>
            <a:ext cx="99060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553200" y="4038600"/>
            <a:ext cx="2362200" cy="1015663"/>
          </a:xfrm>
          <a:prstGeom prst="rect">
            <a:avLst/>
          </a:prstGeom>
          <a:noFill/>
        </p:spPr>
        <p:txBody>
          <a:bodyPr wrap="square" rtlCol="0">
            <a:spAutoFit/>
          </a:bodyPr>
          <a:lstStyle/>
          <a:p>
            <a:r>
              <a:rPr lang="en-US" sz="1500" dirty="0" smtClean="0">
                <a:latin typeface="+mj-lt"/>
              </a:rPr>
              <a:t>Rhyming couplet for comic effect . Detracts from despondent tone of previous lines. </a:t>
            </a:r>
            <a:endParaRPr lang="en-AU" sz="1500" dirty="0">
              <a:latin typeface="+mj-lt"/>
            </a:endParaRPr>
          </a:p>
        </p:txBody>
      </p:sp>
      <p:cxnSp>
        <p:nvCxnSpPr>
          <p:cNvPr id="29" name="Straight Arrow Connector 28"/>
          <p:cNvCxnSpPr/>
          <p:nvPr/>
        </p:nvCxnSpPr>
        <p:spPr>
          <a:xfrm rot="5400000" flipH="1" flipV="1">
            <a:off x="7124700" y="3086100"/>
            <a:ext cx="11430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4600" y="2971800"/>
            <a:ext cx="5257800" cy="2209800"/>
          </a:xfrm>
        </p:spPr>
        <p:txBody>
          <a:bodyPr>
            <a:normAutofit/>
          </a:bodyPr>
          <a:lstStyle/>
          <a:p>
            <a:pPr>
              <a:buNone/>
            </a:pPr>
            <a:r>
              <a:rPr lang="en-AU" sz="2000" dirty="0" smtClean="0">
                <a:latin typeface="+mj-lt"/>
              </a:rPr>
              <a:t>What use is my sense of humour?  </a:t>
            </a:r>
          </a:p>
          <a:p>
            <a:pPr>
              <a:buNone/>
            </a:pPr>
            <a:r>
              <a:rPr lang="en-US" sz="2000" dirty="0" smtClean="0">
                <a:latin typeface="+mj-lt"/>
              </a:rPr>
              <a:t>I grin at Stanley, now </a:t>
            </a:r>
            <a:r>
              <a:rPr lang="en-US" sz="2000" dirty="0" smtClean="0">
                <a:solidFill>
                  <a:srgbClr val="FF0000"/>
                </a:solidFill>
                <a:latin typeface="+mj-lt"/>
              </a:rPr>
              <a:t>sunk in his sixties</a:t>
            </a:r>
            <a:r>
              <a:rPr lang="en-US" sz="2000" dirty="0" smtClean="0">
                <a:latin typeface="+mj-lt"/>
              </a:rPr>
              <a:t>,</a:t>
            </a:r>
          </a:p>
          <a:p>
            <a:pPr>
              <a:buNone/>
            </a:pPr>
            <a:r>
              <a:rPr lang="en-US" sz="2000" dirty="0" smtClean="0">
                <a:latin typeface="+mj-lt"/>
              </a:rPr>
              <a:t>once a Harvard all-American fullback,</a:t>
            </a:r>
          </a:p>
          <a:p>
            <a:pPr>
              <a:buNone/>
            </a:pPr>
            <a:r>
              <a:rPr lang="en-US" sz="2000" dirty="0" smtClean="0">
                <a:latin typeface="+mj-lt"/>
              </a:rPr>
              <a:t>(If such were possible!)</a:t>
            </a:r>
          </a:p>
          <a:p>
            <a:pPr>
              <a:buNone/>
            </a:pPr>
            <a:r>
              <a:rPr lang="en-US" sz="2000" dirty="0" smtClean="0">
                <a:latin typeface="+mj-lt"/>
              </a:rPr>
              <a:t>still </a:t>
            </a:r>
            <a:r>
              <a:rPr lang="en-US" sz="2000" u="sng" dirty="0" smtClean="0">
                <a:latin typeface="+mj-lt"/>
              </a:rPr>
              <a:t>hoarding  the build of a boy in his twenties</a:t>
            </a:r>
            <a:r>
              <a:rPr lang="en-US" sz="2000" dirty="0" smtClean="0">
                <a:latin typeface="+mj-lt"/>
              </a:rPr>
              <a:t>,</a:t>
            </a:r>
            <a:endParaRPr lang="en-AU" sz="2000" dirty="0">
              <a:latin typeface="+mj-lt"/>
            </a:endParaRPr>
          </a:p>
        </p:txBody>
      </p:sp>
      <p:pic>
        <p:nvPicPr>
          <p:cNvPr id="2050" name="Picture 2"/>
          <p:cNvPicPr>
            <a:picLocks noChangeAspect="1" noChangeArrowheads="1"/>
          </p:cNvPicPr>
          <p:nvPr/>
        </p:nvPicPr>
        <p:blipFill>
          <a:blip r:embed="rId2" cstate="print"/>
          <a:srcRect/>
          <a:stretch>
            <a:fillRect/>
          </a:stretch>
        </p:blipFill>
        <p:spPr bwMode="auto">
          <a:xfrm>
            <a:off x="304800" y="3886200"/>
            <a:ext cx="2076734" cy="2782824"/>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5562600" y="304800"/>
            <a:ext cx="3326606" cy="2514600"/>
          </a:xfrm>
          <a:prstGeom prst="rect">
            <a:avLst/>
          </a:prstGeom>
          <a:noFill/>
          <a:ln w="9525">
            <a:noFill/>
            <a:miter lim="800000"/>
            <a:headEnd/>
            <a:tailEnd/>
          </a:ln>
        </p:spPr>
      </p:pic>
      <p:sp>
        <p:nvSpPr>
          <p:cNvPr id="6" name="TextBox 5"/>
          <p:cNvSpPr txBox="1"/>
          <p:nvPr/>
        </p:nvSpPr>
        <p:spPr>
          <a:xfrm>
            <a:off x="609600" y="914400"/>
            <a:ext cx="3810000" cy="784830"/>
          </a:xfrm>
          <a:prstGeom prst="rect">
            <a:avLst/>
          </a:prstGeom>
          <a:noFill/>
        </p:spPr>
        <p:txBody>
          <a:bodyPr wrap="square" rtlCol="0">
            <a:spAutoFit/>
          </a:bodyPr>
          <a:lstStyle/>
          <a:p>
            <a:r>
              <a:rPr lang="en-US" sz="1500" dirty="0" smtClean="0">
                <a:latin typeface="+mj-lt"/>
              </a:rPr>
              <a:t>Reference to preceding rhyme of ‘kill’ and ‘ill’. Parodying his predicament within a mental institution</a:t>
            </a:r>
            <a:endParaRPr lang="en-AU" sz="1500" dirty="0">
              <a:latin typeface="+mj-lt"/>
            </a:endParaRPr>
          </a:p>
        </p:txBody>
      </p:sp>
      <p:cxnSp>
        <p:nvCxnSpPr>
          <p:cNvPr id="8" name="Straight Arrow Connector 7"/>
          <p:cNvCxnSpPr/>
          <p:nvPr/>
        </p:nvCxnSpPr>
        <p:spPr>
          <a:xfrm>
            <a:off x="1905000" y="1524000"/>
            <a:ext cx="2971800" cy="1524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28600" y="1981200"/>
            <a:ext cx="2819400" cy="553998"/>
          </a:xfrm>
          <a:prstGeom prst="rect">
            <a:avLst/>
          </a:prstGeom>
          <a:noFill/>
        </p:spPr>
        <p:txBody>
          <a:bodyPr wrap="square" rtlCol="0">
            <a:spAutoFit/>
          </a:bodyPr>
          <a:lstStyle/>
          <a:p>
            <a:r>
              <a:rPr lang="en-US" sz="1500" dirty="0" smtClean="0">
                <a:latin typeface="+mj-lt"/>
              </a:rPr>
              <a:t>Initially suggestive of physical deterioration ; alliteration of ‘s’</a:t>
            </a:r>
            <a:endParaRPr lang="en-AU" sz="1500" dirty="0">
              <a:latin typeface="+mj-lt"/>
            </a:endParaRPr>
          </a:p>
        </p:txBody>
      </p:sp>
      <p:cxnSp>
        <p:nvCxnSpPr>
          <p:cNvPr id="11" name="Straight Arrow Connector 10"/>
          <p:cNvCxnSpPr/>
          <p:nvPr/>
        </p:nvCxnSpPr>
        <p:spPr>
          <a:xfrm>
            <a:off x="1600200" y="2590800"/>
            <a:ext cx="31242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819400" y="5149840"/>
            <a:ext cx="5791200" cy="1708160"/>
          </a:xfrm>
          <a:prstGeom prst="rect">
            <a:avLst/>
          </a:prstGeom>
          <a:noFill/>
        </p:spPr>
        <p:txBody>
          <a:bodyPr wrap="square" rtlCol="0">
            <a:spAutoFit/>
          </a:bodyPr>
          <a:lstStyle/>
          <a:p>
            <a:r>
              <a:rPr lang="en-US" sz="1500" dirty="0" smtClean="0">
                <a:latin typeface="+mj-lt"/>
              </a:rPr>
              <a:t>Now implies “Stanley’s” mental degradation, opposed to physical. Critically regards “Stanley” due to negative connotations of ‘hoarding’. Suggestive of dichotomies of Boston University and Harvard. Harvard representative of the Brahmin class. Stanley’s insanity is derived from his excessive concern with his appearance/image, ultimately a criticism of Bostonian social pretence.  Through hyperbole, this criticism becomes evident.</a:t>
            </a:r>
            <a:endParaRPr lang="en-AU" sz="1500" dirty="0">
              <a:latin typeface="+mj-lt"/>
            </a:endParaRPr>
          </a:p>
        </p:txBody>
      </p:sp>
      <p:sp>
        <p:nvSpPr>
          <p:cNvPr id="15" name="Right Brace 14"/>
          <p:cNvSpPr/>
          <p:nvPr/>
        </p:nvSpPr>
        <p:spPr>
          <a:xfrm>
            <a:off x="6553200" y="3810000"/>
            <a:ext cx="152400" cy="5334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16" name="TextBox 15"/>
          <p:cNvSpPr txBox="1"/>
          <p:nvPr/>
        </p:nvSpPr>
        <p:spPr>
          <a:xfrm>
            <a:off x="6705600" y="3352800"/>
            <a:ext cx="1905000" cy="1246495"/>
          </a:xfrm>
          <a:prstGeom prst="rect">
            <a:avLst/>
          </a:prstGeom>
          <a:noFill/>
        </p:spPr>
        <p:txBody>
          <a:bodyPr wrap="square" rtlCol="0">
            <a:spAutoFit/>
          </a:bodyPr>
          <a:lstStyle/>
          <a:p>
            <a:r>
              <a:rPr lang="en-US" sz="1500" dirty="0" err="1" smtClean="0">
                <a:latin typeface="+mj-lt"/>
              </a:rPr>
              <a:t>Humour</a:t>
            </a:r>
            <a:r>
              <a:rPr lang="en-US" sz="1500" dirty="0" smtClean="0">
                <a:latin typeface="+mj-lt"/>
              </a:rPr>
              <a:t> through snide observation; oxymoron of “Harvard all=American fullback”</a:t>
            </a:r>
            <a:endParaRPr lang="en-AU" sz="1500" dirty="0">
              <a:latin typeface="+mj-lt"/>
            </a:endParaRPr>
          </a:p>
        </p:txBody>
      </p:sp>
      <p:cxnSp>
        <p:nvCxnSpPr>
          <p:cNvPr id="18" name="Straight Arrow Connector 17"/>
          <p:cNvCxnSpPr/>
          <p:nvPr/>
        </p:nvCxnSpPr>
        <p:spPr>
          <a:xfrm rot="10800000">
            <a:off x="4572000" y="4876800"/>
            <a:ext cx="3048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35480"/>
            <a:ext cx="5029200" cy="3093720"/>
          </a:xfrm>
        </p:spPr>
        <p:txBody>
          <a:bodyPr>
            <a:noAutofit/>
          </a:bodyPr>
          <a:lstStyle/>
          <a:p>
            <a:pPr>
              <a:buNone/>
            </a:pPr>
            <a:r>
              <a:rPr lang="en-US" sz="1900" dirty="0" smtClean="0">
                <a:latin typeface="+mj-lt"/>
              </a:rPr>
              <a:t>as he soaks, a ramrod</a:t>
            </a:r>
          </a:p>
          <a:p>
            <a:pPr>
              <a:buNone/>
            </a:pPr>
            <a:r>
              <a:rPr lang="en-US" sz="1900" dirty="0" smtClean="0">
                <a:latin typeface="+mj-lt"/>
              </a:rPr>
              <a:t>With a muscle of a </a:t>
            </a:r>
            <a:r>
              <a:rPr lang="en-US" sz="1900" dirty="0" smtClean="0">
                <a:solidFill>
                  <a:srgbClr val="FF0000"/>
                </a:solidFill>
                <a:latin typeface="+mj-lt"/>
              </a:rPr>
              <a:t>seal</a:t>
            </a:r>
          </a:p>
          <a:p>
            <a:pPr>
              <a:buNone/>
            </a:pPr>
            <a:r>
              <a:rPr lang="en-US" sz="1900" dirty="0" smtClean="0">
                <a:latin typeface="+mj-lt"/>
              </a:rPr>
              <a:t>in his long tub,</a:t>
            </a:r>
          </a:p>
          <a:p>
            <a:pPr>
              <a:buNone/>
            </a:pPr>
            <a:r>
              <a:rPr lang="en-US" sz="1900" u="sng" dirty="0" smtClean="0">
                <a:latin typeface="+mj-lt"/>
              </a:rPr>
              <a:t>vaguely urinous</a:t>
            </a:r>
            <a:r>
              <a:rPr lang="en-US" sz="1900" dirty="0" smtClean="0">
                <a:latin typeface="+mj-lt"/>
              </a:rPr>
              <a:t> from the Victorian plumbing</a:t>
            </a:r>
          </a:p>
          <a:p>
            <a:pPr>
              <a:buNone/>
            </a:pPr>
            <a:r>
              <a:rPr lang="en-US" sz="1900" dirty="0" smtClean="0">
                <a:latin typeface="+mj-lt"/>
              </a:rPr>
              <a:t>A kingly granite profile in a </a:t>
            </a:r>
            <a:r>
              <a:rPr lang="en-US" sz="1900" dirty="0" smtClean="0">
                <a:solidFill>
                  <a:srgbClr val="FF0000"/>
                </a:solidFill>
                <a:latin typeface="+mj-lt"/>
              </a:rPr>
              <a:t>crimson gold-cap</a:t>
            </a:r>
            <a:r>
              <a:rPr lang="en-US" sz="1900" dirty="0" smtClean="0">
                <a:latin typeface="+mj-lt"/>
              </a:rPr>
              <a:t>,</a:t>
            </a:r>
          </a:p>
          <a:p>
            <a:pPr>
              <a:buNone/>
            </a:pPr>
            <a:r>
              <a:rPr lang="en-US" sz="1900" dirty="0" smtClean="0">
                <a:latin typeface="+mj-lt"/>
              </a:rPr>
              <a:t>Worn all day, all night</a:t>
            </a:r>
          </a:p>
          <a:p>
            <a:pPr>
              <a:buNone/>
            </a:pPr>
            <a:r>
              <a:rPr lang="en-US" sz="1900" dirty="0" smtClean="0">
                <a:latin typeface="+mj-lt"/>
              </a:rPr>
              <a:t>He thinks only of his figure,</a:t>
            </a:r>
          </a:p>
          <a:p>
            <a:pPr>
              <a:buNone/>
            </a:pPr>
            <a:r>
              <a:rPr lang="en-US" sz="1900" dirty="0" smtClean="0">
                <a:latin typeface="+mj-lt"/>
              </a:rPr>
              <a:t>Of slimming on sherbert and ginger ale—</a:t>
            </a:r>
          </a:p>
          <a:p>
            <a:pPr>
              <a:buNone/>
            </a:pPr>
            <a:r>
              <a:rPr lang="en-US" sz="1900" u="sng" dirty="0" smtClean="0">
                <a:latin typeface="+mj-lt"/>
              </a:rPr>
              <a:t>more cut off from words than a seal</a:t>
            </a:r>
            <a:r>
              <a:rPr lang="en-US" sz="1900" dirty="0" smtClean="0">
                <a:latin typeface="+mj-lt"/>
              </a:rPr>
              <a:t>.</a:t>
            </a:r>
          </a:p>
          <a:p>
            <a:pPr>
              <a:buNone/>
            </a:pPr>
            <a:endParaRPr lang="en-AU" sz="1900" dirty="0">
              <a:latin typeface="+mj-lt"/>
            </a:endParaRPr>
          </a:p>
        </p:txBody>
      </p:sp>
      <p:pic>
        <p:nvPicPr>
          <p:cNvPr id="3074" name="Picture 2"/>
          <p:cNvPicPr>
            <a:picLocks noChangeAspect="1" noChangeArrowheads="1"/>
          </p:cNvPicPr>
          <p:nvPr/>
        </p:nvPicPr>
        <p:blipFill>
          <a:blip r:embed="rId2" cstate="print"/>
          <a:srcRect/>
          <a:stretch>
            <a:fillRect/>
          </a:stretch>
        </p:blipFill>
        <p:spPr bwMode="auto">
          <a:xfrm>
            <a:off x="5334000" y="1066800"/>
            <a:ext cx="3500438" cy="2857500"/>
          </a:xfrm>
          <a:prstGeom prst="rect">
            <a:avLst/>
          </a:prstGeom>
          <a:noFill/>
          <a:ln w="9525">
            <a:noFill/>
            <a:miter lim="800000"/>
            <a:headEnd/>
            <a:tailEnd/>
          </a:ln>
        </p:spPr>
      </p:pic>
      <p:sp>
        <p:nvSpPr>
          <p:cNvPr id="5" name="TextBox 4"/>
          <p:cNvSpPr txBox="1"/>
          <p:nvPr/>
        </p:nvSpPr>
        <p:spPr>
          <a:xfrm>
            <a:off x="2743200" y="990600"/>
            <a:ext cx="2895600" cy="323165"/>
          </a:xfrm>
          <a:prstGeom prst="rect">
            <a:avLst/>
          </a:prstGeom>
          <a:noFill/>
        </p:spPr>
        <p:txBody>
          <a:bodyPr wrap="square" rtlCol="0">
            <a:spAutoFit/>
          </a:bodyPr>
          <a:lstStyle/>
          <a:p>
            <a:r>
              <a:rPr lang="en-US" sz="1500" dirty="0" smtClean="0">
                <a:latin typeface="+mj-lt"/>
              </a:rPr>
              <a:t>Motif of the sea</a:t>
            </a:r>
            <a:endParaRPr lang="en-AU" sz="1500" dirty="0">
              <a:latin typeface="+mj-lt"/>
            </a:endParaRPr>
          </a:p>
        </p:txBody>
      </p:sp>
      <p:cxnSp>
        <p:nvCxnSpPr>
          <p:cNvPr id="7" name="Straight Arrow Connector 6"/>
          <p:cNvCxnSpPr/>
          <p:nvPr/>
        </p:nvCxnSpPr>
        <p:spPr>
          <a:xfrm rot="5400000">
            <a:off x="2590800" y="1371600"/>
            <a:ext cx="10668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581400" y="1524000"/>
            <a:ext cx="914400" cy="323165"/>
          </a:xfrm>
          <a:prstGeom prst="rect">
            <a:avLst/>
          </a:prstGeom>
          <a:noFill/>
        </p:spPr>
        <p:txBody>
          <a:bodyPr wrap="square" rtlCol="0">
            <a:spAutoFit/>
          </a:bodyPr>
          <a:lstStyle/>
          <a:p>
            <a:r>
              <a:rPr lang="en-US" sz="1500" dirty="0" err="1" smtClean="0">
                <a:latin typeface="+mj-lt"/>
              </a:rPr>
              <a:t>Humour</a:t>
            </a:r>
            <a:r>
              <a:rPr lang="en-US" sz="1500" dirty="0" smtClean="0">
                <a:latin typeface="+mj-lt"/>
              </a:rPr>
              <a:t> </a:t>
            </a:r>
            <a:endParaRPr lang="en-AU" sz="1500" dirty="0">
              <a:latin typeface="+mj-lt"/>
            </a:endParaRPr>
          </a:p>
        </p:txBody>
      </p:sp>
      <p:cxnSp>
        <p:nvCxnSpPr>
          <p:cNvPr id="14" name="Straight Arrow Connector 13"/>
          <p:cNvCxnSpPr/>
          <p:nvPr/>
        </p:nvCxnSpPr>
        <p:spPr>
          <a:xfrm rot="10800000" flipV="1">
            <a:off x="2133600" y="1905000"/>
            <a:ext cx="1905000" cy="1219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Left Brace 15"/>
          <p:cNvSpPr/>
          <p:nvPr/>
        </p:nvSpPr>
        <p:spPr>
          <a:xfrm>
            <a:off x="304800" y="2057400"/>
            <a:ext cx="152400" cy="9144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cxnSp>
        <p:nvCxnSpPr>
          <p:cNvPr id="18" name="Elbow Connector 17"/>
          <p:cNvCxnSpPr/>
          <p:nvPr/>
        </p:nvCxnSpPr>
        <p:spPr>
          <a:xfrm rot="5400000" flipH="1" flipV="1">
            <a:off x="152400" y="1371600"/>
            <a:ext cx="1143000" cy="9906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04800" y="533400"/>
            <a:ext cx="2286000" cy="784830"/>
          </a:xfrm>
          <a:prstGeom prst="rect">
            <a:avLst/>
          </a:prstGeom>
          <a:noFill/>
        </p:spPr>
        <p:txBody>
          <a:bodyPr wrap="square" rtlCol="0">
            <a:spAutoFit/>
          </a:bodyPr>
          <a:lstStyle/>
          <a:p>
            <a:r>
              <a:rPr lang="en-US" sz="1500" dirty="0" smtClean="0">
                <a:latin typeface="+mj-lt"/>
              </a:rPr>
              <a:t>Infantile qualities, compared to a boy and soaks in a tub</a:t>
            </a:r>
            <a:endParaRPr lang="en-AU" sz="1500" dirty="0">
              <a:latin typeface="+mj-lt"/>
            </a:endParaRPr>
          </a:p>
        </p:txBody>
      </p:sp>
      <p:sp>
        <p:nvSpPr>
          <p:cNvPr id="21" name="TextBox 20"/>
          <p:cNvSpPr txBox="1"/>
          <p:nvPr/>
        </p:nvSpPr>
        <p:spPr>
          <a:xfrm>
            <a:off x="5943600" y="4419600"/>
            <a:ext cx="2667000" cy="1246495"/>
          </a:xfrm>
          <a:prstGeom prst="rect">
            <a:avLst/>
          </a:prstGeom>
          <a:noFill/>
        </p:spPr>
        <p:txBody>
          <a:bodyPr wrap="square" rtlCol="0">
            <a:spAutoFit/>
          </a:bodyPr>
          <a:lstStyle/>
          <a:p>
            <a:r>
              <a:rPr lang="en-US" sz="1500" dirty="0" smtClean="0">
                <a:latin typeface="+mj-lt"/>
              </a:rPr>
              <a:t>Juxtaposition. Reinforces childish qualities of Stanley. Ridiculous imagery of a buff man wearing a ‘crimson gold-cap’.</a:t>
            </a:r>
            <a:endParaRPr lang="en-AU" sz="1500" dirty="0">
              <a:latin typeface="+mj-lt"/>
            </a:endParaRPr>
          </a:p>
        </p:txBody>
      </p:sp>
      <p:cxnSp>
        <p:nvCxnSpPr>
          <p:cNvPr id="23" name="Straight Arrow Connector 22"/>
          <p:cNvCxnSpPr>
            <a:stCxn id="21" idx="1"/>
          </p:cNvCxnSpPr>
          <p:nvPr/>
        </p:nvCxnSpPr>
        <p:spPr>
          <a:xfrm rot="10800000">
            <a:off x="3962400" y="3810000"/>
            <a:ext cx="1981200" cy="12328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075" name="Picture 3"/>
          <p:cNvPicPr>
            <a:picLocks noChangeAspect="1" noChangeArrowheads="1"/>
          </p:cNvPicPr>
          <p:nvPr/>
        </p:nvPicPr>
        <p:blipFill>
          <a:blip r:embed="rId3" cstate="print"/>
          <a:srcRect/>
          <a:stretch>
            <a:fillRect/>
          </a:stretch>
        </p:blipFill>
        <p:spPr bwMode="auto">
          <a:xfrm>
            <a:off x="762000" y="5029200"/>
            <a:ext cx="1283346" cy="1381125"/>
          </a:xfrm>
          <a:prstGeom prst="rect">
            <a:avLst/>
          </a:prstGeom>
          <a:noFill/>
          <a:ln w="9525">
            <a:noFill/>
            <a:miter lim="800000"/>
            <a:headEnd/>
            <a:tailEnd/>
          </a:ln>
        </p:spPr>
      </p:pic>
      <p:cxnSp>
        <p:nvCxnSpPr>
          <p:cNvPr id="28" name="Straight Arrow Connector 27"/>
          <p:cNvCxnSpPr>
            <a:stCxn id="29" idx="0"/>
          </p:cNvCxnSpPr>
          <p:nvPr/>
        </p:nvCxnSpPr>
        <p:spPr>
          <a:xfrm rot="16200000" flipV="1">
            <a:off x="3562350" y="3829050"/>
            <a:ext cx="762000" cy="17907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886200" y="5105400"/>
            <a:ext cx="1905000" cy="323165"/>
          </a:xfrm>
          <a:prstGeom prst="rect">
            <a:avLst/>
          </a:prstGeom>
          <a:noFill/>
        </p:spPr>
        <p:txBody>
          <a:bodyPr wrap="square" rtlCol="0">
            <a:spAutoFit/>
          </a:bodyPr>
          <a:lstStyle/>
          <a:p>
            <a:r>
              <a:rPr lang="en-US" sz="1500" dirty="0" smtClean="0">
                <a:latin typeface="+mj-lt"/>
              </a:rPr>
              <a:t>Extreme vanity</a:t>
            </a:r>
            <a:endParaRPr lang="en-AU" sz="1500" dirty="0">
              <a:latin typeface="+mj-lt"/>
            </a:endParaRPr>
          </a:p>
        </p:txBody>
      </p:sp>
      <p:cxnSp>
        <p:nvCxnSpPr>
          <p:cNvPr id="33" name="Straight Arrow Connector 32"/>
          <p:cNvCxnSpPr/>
          <p:nvPr/>
        </p:nvCxnSpPr>
        <p:spPr>
          <a:xfrm rot="10800000">
            <a:off x="2819400" y="5105400"/>
            <a:ext cx="6096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3505200" y="5562600"/>
            <a:ext cx="2667000" cy="784830"/>
          </a:xfrm>
          <a:prstGeom prst="rect">
            <a:avLst/>
          </a:prstGeom>
          <a:noFill/>
        </p:spPr>
        <p:txBody>
          <a:bodyPr wrap="square" rtlCol="0">
            <a:spAutoFit/>
          </a:bodyPr>
          <a:lstStyle/>
          <a:p>
            <a:r>
              <a:rPr lang="en-US" sz="1500" dirty="0" smtClean="0">
                <a:latin typeface="+mj-lt"/>
              </a:rPr>
              <a:t>Comparison of Stanley’s physique to a seal and also intellectual capacity. </a:t>
            </a:r>
            <a:endParaRPr lang="en-AU" sz="1500" dirty="0">
              <a:latin typeface="+mj-l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905000"/>
            <a:ext cx="5715000" cy="4389120"/>
          </a:xfrm>
        </p:spPr>
        <p:txBody>
          <a:bodyPr>
            <a:normAutofit/>
          </a:bodyPr>
          <a:lstStyle/>
          <a:p>
            <a:pPr>
              <a:buNone/>
            </a:pPr>
            <a:r>
              <a:rPr lang="en-US" sz="2000" dirty="0" smtClean="0">
                <a:latin typeface="+mj-lt"/>
              </a:rPr>
              <a:t>This is the way </a:t>
            </a:r>
            <a:r>
              <a:rPr lang="en-US" sz="2000" dirty="0" smtClean="0">
                <a:solidFill>
                  <a:srgbClr val="FF0000"/>
                </a:solidFill>
                <a:latin typeface="+mj-lt"/>
              </a:rPr>
              <a:t>day</a:t>
            </a:r>
            <a:r>
              <a:rPr lang="en-US" sz="2000" dirty="0" smtClean="0">
                <a:latin typeface="+mj-lt"/>
              </a:rPr>
              <a:t> breaks in Bowditch Hall at McLean’s;</a:t>
            </a:r>
          </a:p>
          <a:p>
            <a:pPr>
              <a:buNone/>
            </a:pPr>
            <a:r>
              <a:rPr lang="en-US" sz="2000" dirty="0" smtClean="0">
                <a:latin typeface="+mj-lt"/>
              </a:rPr>
              <a:t>the hooded </a:t>
            </a:r>
            <a:r>
              <a:rPr lang="en-US" sz="2000" dirty="0" smtClean="0">
                <a:solidFill>
                  <a:srgbClr val="FF0000"/>
                </a:solidFill>
                <a:latin typeface="+mj-lt"/>
              </a:rPr>
              <a:t>night</a:t>
            </a:r>
            <a:r>
              <a:rPr lang="en-US" sz="2000" dirty="0" smtClean="0">
                <a:latin typeface="+mj-lt"/>
              </a:rPr>
              <a:t> lights bring out “Bobbie,”</a:t>
            </a:r>
          </a:p>
          <a:p>
            <a:pPr>
              <a:buNone/>
            </a:pPr>
            <a:r>
              <a:rPr lang="en-US" sz="2000" dirty="0" err="1" smtClean="0">
                <a:latin typeface="+mj-lt"/>
              </a:rPr>
              <a:t>Porcellian</a:t>
            </a:r>
            <a:r>
              <a:rPr lang="en-US" sz="2000" dirty="0" smtClean="0">
                <a:latin typeface="+mj-lt"/>
              </a:rPr>
              <a:t> ‘29,</a:t>
            </a:r>
          </a:p>
          <a:p>
            <a:pPr>
              <a:buNone/>
            </a:pPr>
            <a:r>
              <a:rPr lang="en-US" sz="2000" dirty="0" smtClean="0">
                <a:latin typeface="+mj-lt"/>
              </a:rPr>
              <a:t>a </a:t>
            </a:r>
            <a:r>
              <a:rPr lang="en-US" sz="2000" dirty="0" smtClean="0">
                <a:solidFill>
                  <a:srgbClr val="FF0000"/>
                </a:solidFill>
                <a:latin typeface="+mj-lt"/>
              </a:rPr>
              <a:t>replica of Louis XVI</a:t>
            </a:r>
          </a:p>
          <a:p>
            <a:pPr>
              <a:buNone/>
            </a:pPr>
            <a:r>
              <a:rPr lang="en-US" sz="2000" dirty="0" smtClean="0">
                <a:latin typeface="+mj-lt"/>
              </a:rPr>
              <a:t>without the wig—</a:t>
            </a:r>
          </a:p>
          <a:p>
            <a:pPr>
              <a:buNone/>
            </a:pPr>
            <a:r>
              <a:rPr lang="en-US" sz="2000" dirty="0" smtClean="0">
                <a:latin typeface="+mj-lt"/>
              </a:rPr>
              <a:t>redolent and roly-poly as a sperm whale,</a:t>
            </a:r>
          </a:p>
          <a:p>
            <a:pPr>
              <a:buNone/>
            </a:pPr>
            <a:r>
              <a:rPr lang="en-US" sz="2000" dirty="0" smtClean="0">
                <a:latin typeface="+mj-lt"/>
              </a:rPr>
              <a:t>as he </a:t>
            </a:r>
            <a:r>
              <a:rPr lang="en-US" sz="2000" dirty="0" err="1" smtClean="0">
                <a:solidFill>
                  <a:srgbClr val="FF0000"/>
                </a:solidFill>
                <a:latin typeface="+mj-lt"/>
              </a:rPr>
              <a:t>swashbuckles</a:t>
            </a:r>
            <a:r>
              <a:rPr lang="en-US" sz="2000" dirty="0" smtClean="0">
                <a:latin typeface="+mj-lt"/>
              </a:rPr>
              <a:t> about in his birthday suit</a:t>
            </a:r>
          </a:p>
          <a:p>
            <a:pPr>
              <a:buNone/>
            </a:pPr>
            <a:r>
              <a:rPr lang="en-US" sz="2000" dirty="0" smtClean="0">
                <a:latin typeface="+mj-lt"/>
              </a:rPr>
              <a:t>and horses at chairs.</a:t>
            </a:r>
            <a:endParaRPr lang="en-AU" sz="2000" dirty="0">
              <a:latin typeface="+mj-lt"/>
            </a:endParaRPr>
          </a:p>
        </p:txBody>
      </p:sp>
      <p:cxnSp>
        <p:nvCxnSpPr>
          <p:cNvPr id="8" name="Straight Arrow Connector 7"/>
          <p:cNvCxnSpPr/>
          <p:nvPr/>
        </p:nvCxnSpPr>
        <p:spPr>
          <a:xfrm rot="10800000" flipV="1">
            <a:off x="2819400" y="3048000"/>
            <a:ext cx="34290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10800000" flipV="1">
            <a:off x="2590800" y="3810000"/>
            <a:ext cx="12192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962400" y="3505200"/>
            <a:ext cx="2667000" cy="553998"/>
          </a:xfrm>
          <a:prstGeom prst="rect">
            <a:avLst/>
          </a:prstGeom>
          <a:noFill/>
        </p:spPr>
        <p:txBody>
          <a:bodyPr wrap="square" rtlCol="0">
            <a:spAutoFit/>
          </a:bodyPr>
          <a:lstStyle/>
          <a:p>
            <a:r>
              <a:rPr lang="en-US" sz="1500" dirty="0" smtClean="0">
                <a:latin typeface="+mj-lt"/>
              </a:rPr>
              <a:t>An attempt to imitate the nature of nobility, but falls short </a:t>
            </a:r>
            <a:endParaRPr lang="en-AU" sz="1500" dirty="0">
              <a:latin typeface="+mj-lt"/>
            </a:endParaRPr>
          </a:p>
        </p:txBody>
      </p:sp>
      <p:sp>
        <p:nvSpPr>
          <p:cNvPr id="16" name="TextBox 15"/>
          <p:cNvSpPr txBox="1"/>
          <p:nvPr/>
        </p:nvSpPr>
        <p:spPr>
          <a:xfrm>
            <a:off x="6400800" y="2819400"/>
            <a:ext cx="2057400" cy="784830"/>
          </a:xfrm>
          <a:prstGeom prst="rect">
            <a:avLst/>
          </a:prstGeom>
          <a:noFill/>
        </p:spPr>
        <p:txBody>
          <a:bodyPr wrap="square" rtlCol="0">
            <a:spAutoFit/>
          </a:bodyPr>
          <a:lstStyle/>
          <a:p>
            <a:r>
              <a:rPr lang="en-US" sz="1500" dirty="0" smtClean="0">
                <a:latin typeface="+mj-lt"/>
              </a:rPr>
              <a:t>King and Louis XVI are references to aristocracy </a:t>
            </a:r>
            <a:endParaRPr lang="en-AU" sz="1500" dirty="0">
              <a:latin typeface="+mj-lt"/>
            </a:endParaRPr>
          </a:p>
        </p:txBody>
      </p:sp>
      <p:pic>
        <p:nvPicPr>
          <p:cNvPr id="4098" name="Picture 2"/>
          <p:cNvPicPr>
            <a:picLocks noChangeAspect="1" noChangeArrowheads="1"/>
          </p:cNvPicPr>
          <p:nvPr/>
        </p:nvPicPr>
        <p:blipFill>
          <a:blip r:embed="rId2" cstate="print"/>
          <a:srcRect/>
          <a:stretch>
            <a:fillRect/>
          </a:stretch>
        </p:blipFill>
        <p:spPr bwMode="auto">
          <a:xfrm>
            <a:off x="6019800" y="4114800"/>
            <a:ext cx="2857500" cy="2600325"/>
          </a:xfrm>
          <a:prstGeom prst="rect">
            <a:avLst/>
          </a:prstGeom>
          <a:noFill/>
          <a:ln w="9525">
            <a:noFill/>
            <a:miter lim="800000"/>
            <a:headEnd/>
            <a:tailEnd/>
          </a:ln>
        </p:spPr>
      </p:pic>
      <p:sp>
        <p:nvSpPr>
          <p:cNvPr id="18" name="TextBox 17"/>
          <p:cNvSpPr txBox="1"/>
          <p:nvPr/>
        </p:nvSpPr>
        <p:spPr>
          <a:xfrm>
            <a:off x="5791200" y="1219200"/>
            <a:ext cx="2590800" cy="784830"/>
          </a:xfrm>
          <a:prstGeom prst="rect">
            <a:avLst/>
          </a:prstGeom>
          <a:noFill/>
        </p:spPr>
        <p:txBody>
          <a:bodyPr wrap="square" rtlCol="0">
            <a:spAutoFit/>
          </a:bodyPr>
          <a:lstStyle/>
          <a:p>
            <a:r>
              <a:rPr lang="en-US" sz="1500" dirty="0" smtClean="0">
                <a:latin typeface="+mj-lt"/>
              </a:rPr>
              <a:t>Iconic Harvard club representing the pinnacle of social standing</a:t>
            </a:r>
            <a:endParaRPr lang="en-AU" sz="1500" dirty="0">
              <a:latin typeface="+mj-lt"/>
            </a:endParaRPr>
          </a:p>
        </p:txBody>
      </p:sp>
      <p:cxnSp>
        <p:nvCxnSpPr>
          <p:cNvPr id="20" name="Straight Arrow Connector 19"/>
          <p:cNvCxnSpPr/>
          <p:nvPr/>
        </p:nvCxnSpPr>
        <p:spPr>
          <a:xfrm rot="10800000">
            <a:off x="1905000" y="1752600"/>
            <a:ext cx="380206" cy="3055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16200000" flipV="1">
            <a:off x="1524000" y="2057400"/>
            <a:ext cx="8382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533400" y="990600"/>
            <a:ext cx="4724400" cy="784830"/>
          </a:xfrm>
          <a:prstGeom prst="rect">
            <a:avLst/>
          </a:prstGeom>
          <a:noFill/>
        </p:spPr>
        <p:txBody>
          <a:bodyPr wrap="square" rtlCol="0">
            <a:spAutoFit/>
          </a:bodyPr>
          <a:lstStyle/>
          <a:p>
            <a:r>
              <a:rPr lang="en-US" sz="1500" dirty="0" smtClean="0">
                <a:latin typeface="+mj-lt"/>
              </a:rPr>
              <a:t>In both day and night, Bostonian societal flaws are evident. Also ‘two sides of the coin’. Day and night are different. </a:t>
            </a:r>
            <a:endParaRPr lang="en-AU" sz="1500" dirty="0">
              <a:latin typeface="+mj-lt"/>
            </a:endParaRPr>
          </a:p>
        </p:txBody>
      </p:sp>
      <p:sp>
        <p:nvSpPr>
          <p:cNvPr id="25" name="TextBox 24"/>
          <p:cNvSpPr txBox="1"/>
          <p:nvPr/>
        </p:nvSpPr>
        <p:spPr>
          <a:xfrm>
            <a:off x="609600" y="5486400"/>
            <a:ext cx="3733800" cy="784830"/>
          </a:xfrm>
          <a:prstGeom prst="rect">
            <a:avLst/>
          </a:prstGeom>
          <a:noFill/>
        </p:spPr>
        <p:txBody>
          <a:bodyPr wrap="square" rtlCol="0">
            <a:spAutoFit/>
          </a:bodyPr>
          <a:lstStyle/>
          <a:p>
            <a:r>
              <a:rPr lang="en-US" sz="1500" dirty="0" smtClean="0">
                <a:latin typeface="+mj-lt"/>
              </a:rPr>
              <a:t>Hyperbole. The elitism of ‘Bobbie’ is overshadowed by the absurdity of his actions.</a:t>
            </a:r>
          </a:p>
          <a:p>
            <a:r>
              <a:rPr lang="en-US" sz="1500" dirty="0" smtClean="0">
                <a:latin typeface="+mj-lt"/>
              </a:rPr>
              <a:t>Also indicates self-indulgence </a:t>
            </a:r>
            <a:endParaRPr lang="en-AU" sz="1500" dirty="0">
              <a:latin typeface="+mj-lt"/>
            </a:endParaRPr>
          </a:p>
        </p:txBody>
      </p:sp>
      <p:cxnSp>
        <p:nvCxnSpPr>
          <p:cNvPr id="27" name="Straight Arrow Connector 26"/>
          <p:cNvCxnSpPr/>
          <p:nvPr/>
        </p:nvCxnSpPr>
        <p:spPr>
          <a:xfrm rot="16200000" flipV="1">
            <a:off x="1676400" y="5105400"/>
            <a:ext cx="8382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4114800" y="4953000"/>
            <a:ext cx="1600200" cy="323165"/>
          </a:xfrm>
          <a:prstGeom prst="rect">
            <a:avLst/>
          </a:prstGeom>
          <a:noFill/>
        </p:spPr>
        <p:txBody>
          <a:bodyPr wrap="square" rtlCol="0">
            <a:spAutoFit/>
          </a:bodyPr>
          <a:lstStyle/>
          <a:p>
            <a:r>
              <a:rPr lang="en-US" sz="1500" dirty="0" smtClean="0">
                <a:latin typeface="+mj-lt"/>
              </a:rPr>
              <a:t>Motif of the sea</a:t>
            </a:r>
            <a:endParaRPr lang="en-AU" sz="1500" dirty="0">
              <a:latin typeface="+mj-lt"/>
            </a:endParaRPr>
          </a:p>
        </p:txBody>
      </p:sp>
      <p:cxnSp>
        <p:nvCxnSpPr>
          <p:cNvPr id="31" name="Straight Arrow Connector 30"/>
          <p:cNvCxnSpPr/>
          <p:nvPr/>
        </p:nvCxnSpPr>
        <p:spPr>
          <a:xfrm rot="16200000" flipV="1">
            <a:off x="3733800" y="4648200"/>
            <a:ext cx="6096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24200" y="1981200"/>
            <a:ext cx="5715000" cy="4389120"/>
          </a:xfrm>
        </p:spPr>
        <p:txBody>
          <a:bodyPr>
            <a:normAutofit/>
          </a:bodyPr>
          <a:lstStyle/>
          <a:p>
            <a:pPr>
              <a:buNone/>
            </a:pPr>
            <a:r>
              <a:rPr lang="en-US" sz="2000" dirty="0" smtClean="0">
                <a:latin typeface="+mj-lt"/>
              </a:rPr>
              <a:t>These </a:t>
            </a:r>
            <a:r>
              <a:rPr lang="en-US" sz="2000" dirty="0" smtClean="0">
                <a:solidFill>
                  <a:srgbClr val="FF0000"/>
                </a:solidFill>
                <a:latin typeface="+mj-lt"/>
              </a:rPr>
              <a:t>victorious figures of bravado ossified young</a:t>
            </a:r>
            <a:r>
              <a:rPr lang="en-US" sz="2000" dirty="0" smtClean="0">
                <a:latin typeface="+mj-lt"/>
              </a:rPr>
              <a:t>.</a:t>
            </a:r>
          </a:p>
          <a:p>
            <a:pPr>
              <a:buNone/>
            </a:pPr>
            <a:endParaRPr lang="en-US" sz="2000" dirty="0" smtClean="0">
              <a:latin typeface="+mj-lt"/>
            </a:endParaRPr>
          </a:p>
          <a:p>
            <a:pPr>
              <a:buNone/>
            </a:pPr>
            <a:r>
              <a:rPr lang="en-US" sz="2000" dirty="0" smtClean="0">
                <a:latin typeface="+mj-lt"/>
              </a:rPr>
              <a:t>In between the</a:t>
            </a:r>
            <a:r>
              <a:rPr lang="en-US" sz="2000" u="sng" dirty="0" smtClean="0">
                <a:latin typeface="+mj-lt"/>
              </a:rPr>
              <a:t> limits of day</a:t>
            </a:r>
            <a:r>
              <a:rPr lang="en-US" sz="2000" dirty="0" smtClean="0">
                <a:latin typeface="+mj-lt"/>
              </a:rPr>
              <a:t>,</a:t>
            </a:r>
          </a:p>
          <a:p>
            <a:pPr>
              <a:buNone/>
            </a:pPr>
            <a:r>
              <a:rPr lang="en-US" sz="2000" u="sng" dirty="0" smtClean="0">
                <a:latin typeface="+mj-lt"/>
              </a:rPr>
              <a:t>hours and hours </a:t>
            </a:r>
            <a:r>
              <a:rPr lang="en-US" sz="2000" dirty="0" smtClean="0">
                <a:latin typeface="+mj-lt"/>
              </a:rPr>
              <a:t>go by under the crew haircuts</a:t>
            </a:r>
          </a:p>
          <a:p>
            <a:pPr>
              <a:buNone/>
            </a:pPr>
            <a:r>
              <a:rPr lang="en-US" sz="2000" dirty="0" smtClean="0">
                <a:latin typeface="+mj-lt"/>
              </a:rPr>
              <a:t>and slightly too little nonsensical bachelor twinkle</a:t>
            </a:r>
          </a:p>
          <a:p>
            <a:pPr>
              <a:buNone/>
            </a:pPr>
            <a:r>
              <a:rPr lang="en-US" sz="2000" dirty="0" smtClean="0">
                <a:latin typeface="+mj-lt"/>
              </a:rPr>
              <a:t>of the Roman Catholic attendants.</a:t>
            </a:r>
          </a:p>
          <a:p>
            <a:pPr>
              <a:buNone/>
            </a:pPr>
            <a:r>
              <a:rPr lang="en-US" sz="2000" dirty="0" smtClean="0">
                <a:latin typeface="+mj-lt"/>
              </a:rPr>
              <a:t>(There are no </a:t>
            </a:r>
            <a:r>
              <a:rPr lang="en-US" sz="2000" dirty="0" smtClean="0">
                <a:solidFill>
                  <a:srgbClr val="FF0000"/>
                </a:solidFill>
                <a:latin typeface="+mj-lt"/>
              </a:rPr>
              <a:t>Mayflower</a:t>
            </a:r>
          </a:p>
          <a:p>
            <a:pPr>
              <a:buNone/>
            </a:pPr>
            <a:r>
              <a:rPr lang="en-US" sz="2000" dirty="0" smtClean="0">
                <a:solidFill>
                  <a:srgbClr val="FF0000"/>
                </a:solidFill>
                <a:latin typeface="+mj-lt"/>
              </a:rPr>
              <a:t>screwballs</a:t>
            </a:r>
            <a:r>
              <a:rPr lang="en-US" sz="2000" dirty="0" smtClean="0">
                <a:latin typeface="+mj-lt"/>
              </a:rPr>
              <a:t> in the Catholic Church.)</a:t>
            </a:r>
          </a:p>
        </p:txBody>
      </p:sp>
      <p:cxnSp>
        <p:nvCxnSpPr>
          <p:cNvPr id="7" name="Straight Arrow Connector 6"/>
          <p:cNvCxnSpPr/>
          <p:nvPr/>
        </p:nvCxnSpPr>
        <p:spPr>
          <a:xfrm>
            <a:off x="3429000" y="1371600"/>
            <a:ext cx="16764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85800" y="609600"/>
            <a:ext cx="4724400" cy="784830"/>
          </a:xfrm>
          <a:prstGeom prst="rect">
            <a:avLst/>
          </a:prstGeom>
          <a:noFill/>
        </p:spPr>
        <p:txBody>
          <a:bodyPr wrap="square" rtlCol="0">
            <a:spAutoFit/>
          </a:bodyPr>
          <a:lstStyle/>
          <a:p>
            <a:r>
              <a:rPr lang="en-AU" sz="1500" dirty="0" smtClean="0">
                <a:latin typeface="+mj-lt"/>
              </a:rPr>
              <a:t>Mocking tone? Contrasted to the ridiculous representation of “Bobbie” and “Stanley”, associating them with ‘victory’ and ‘bravado’ seems  sarcastic</a:t>
            </a:r>
            <a:endParaRPr lang="en-AU" sz="1500" dirty="0">
              <a:latin typeface="+mj-lt"/>
            </a:endParaRPr>
          </a:p>
        </p:txBody>
      </p:sp>
      <p:pic>
        <p:nvPicPr>
          <p:cNvPr id="1026" name="Picture 2"/>
          <p:cNvPicPr>
            <a:picLocks noChangeAspect="1" noChangeArrowheads="1"/>
          </p:cNvPicPr>
          <p:nvPr/>
        </p:nvPicPr>
        <p:blipFill>
          <a:blip r:embed="rId2" cstate="print"/>
          <a:srcRect/>
          <a:stretch>
            <a:fillRect/>
          </a:stretch>
        </p:blipFill>
        <p:spPr bwMode="auto">
          <a:xfrm>
            <a:off x="381000" y="3861316"/>
            <a:ext cx="1752600" cy="2691884"/>
          </a:xfrm>
          <a:prstGeom prst="rect">
            <a:avLst/>
          </a:prstGeom>
          <a:noFill/>
          <a:ln w="9525">
            <a:noFill/>
            <a:miter lim="800000"/>
            <a:headEnd/>
            <a:tailEnd/>
          </a:ln>
        </p:spPr>
      </p:pic>
      <p:sp>
        <p:nvSpPr>
          <p:cNvPr id="13" name="TextBox 12"/>
          <p:cNvSpPr txBox="1"/>
          <p:nvPr/>
        </p:nvSpPr>
        <p:spPr>
          <a:xfrm>
            <a:off x="5715000" y="533400"/>
            <a:ext cx="2819400" cy="1246495"/>
          </a:xfrm>
          <a:prstGeom prst="rect">
            <a:avLst/>
          </a:prstGeom>
          <a:noFill/>
        </p:spPr>
        <p:txBody>
          <a:bodyPr wrap="square" rtlCol="0">
            <a:spAutoFit/>
          </a:bodyPr>
          <a:lstStyle/>
          <a:p>
            <a:r>
              <a:rPr lang="en-AU" sz="1500" dirty="0" smtClean="0">
                <a:latin typeface="+mj-lt"/>
              </a:rPr>
              <a:t>Indoctrination. Forcing their set of hierarchical values  on younger generations. Similar to mother in Commander Lowell, reading him “Napoleon book”</a:t>
            </a:r>
            <a:endParaRPr lang="en-AU" sz="1500" dirty="0">
              <a:latin typeface="+mj-lt"/>
            </a:endParaRPr>
          </a:p>
        </p:txBody>
      </p:sp>
      <p:cxnSp>
        <p:nvCxnSpPr>
          <p:cNvPr id="15" name="Straight Arrow Connector 14"/>
          <p:cNvCxnSpPr/>
          <p:nvPr/>
        </p:nvCxnSpPr>
        <p:spPr>
          <a:xfrm rot="16200000" flipH="1">
            <a:off x="6819900" y="1714500"/>
            <a:ext cx="3810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16200000" flipV="1">
            <a:off x="3619500" y="5143500"/>
            <a:ext cx="6858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667000" y="5618202"/>
            <a:ext cx="2743200" cy="784830"/>
          </a:xfrm>
          <a:prstGeom prst="rect">
            <a:avLst/>
          </a:prstGeom>
          <a:noFill/>
        </p:spPr>
        <p:txBody>
          <a:bodyPr wrap="square" rtlCol="0">
            <a:spAutoFit/>
          </a:bodyPr>
          <a:lstStyle/>
          <a:p>
            <a:r>
              <a:rPr lang="en-AU" sz="1500" dirty="0" smtClean="0">
                <a:latin typeface="+mj-lt"/>
              </a:rPr>
              <a:t>Link between ‘screwball’ and Bobbie or Stanley. Mayflower represents old Bostonian values.</a:t>
            </a:r>
            <a:endParaRPr lang="en-AU" sz="1500" dirty="0">
              <a:latin typeface="+mj-lt"/>
            </a:endParaRPr>
          </a:p>
        </p:txBody>
      </p:sp>
      <p:cxnSp>
        <p:nvCxnSpPr>
          <p:cNvPr id="22" name="Straight Arrow Connector 21"/>
          <p:cNvCxnSpPr>
            <a:stCxn id="20" idx="0"/>
          </p:cNvCxnSpPr>
          <p:nvPr/>
        </p:nvCxnSpPr>
        <p:spPr>
          <a:xfrm rot="5400000" flipH="1" flipV="1">
            <a:off x="3972699" y="4561701"/>
            <a:ext cx="1122402" cy="990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228600" y="1905000"/>
            <a:ext cx="3048000" cy="1708160"/>
          </a:xfrm>
          <a:prstGeom prst="rect">
            <a:avLst/>
          </a:prstGeom>
          <a:noFill/>
        </p:spPr>
        <p:txBody>
          <a:bodyPr wrap="square" rtlCol="0">
            <a:spAutoFit/>
          </a:bodyPr>
          <a:lstStyle/>
          <a:p>
            <a:r>
              <a:rPr lang="en-AU" sz="1500" dirty="0" smtClean="0">
                <a:latin typeface="+mj-lt"/>
              </a:rPr>
              <a:t>Contrast to poet’s previous observation that “this is the way day breaks”...”the hooded night”. The attendants of low social class are privileged by Lowell over those who represent high social class. Parallels to skunks in Skunk Hour?</a:t>
            </a:r>
            <a:endParaRPr lang="en-AU" sz="1500" dirty="0">
              <a:latin typeface="+mj-lt"/>
            </a:endParaRPr>
          </a:p>
        </p:txBody>
      </p:sp>
      <p:cxnSp>
        <p:nvCxnSpPr>
          <p:cNvPr id="27" name="Straight Arrow Connector 26"/>
          <p:cNvCxnSpPr/>
          <p:nvPr/>
        </p:nvCxnSpPr>
        <p:spPr>
          <a:xfrm>
            <a:off x="3124200" y="2590800"/>
            <a:ext cx="16002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086600" y="4419600"/>
            <a:ext cx="2057400" cy="553998"/>
          </a:xfrm>
          <a:prstGeom prst="rect">
            <a:avLst/>
          </a:prstGeom>
          <a:noFill/>
        </p:spPr>
        <p:txBody>
          <a:bodyPr wrap="square" rtlCol="0">
            <a:spAutoFit/>
          </a:bodyPr>
          <a:lstStyle/>
          <a:p>
            <a:r>
              <a:rPr lang="en-AU" sz="1500" dirty="0" smtClean="0">
                <a:latin typeface="+mj-lt"/>
              </a:rPr>
              <a:t>Militancy opposed to frivolity of inmates</a:t>
            </a:r>
            <a:endParaRPr lang="en-AU" sz="1500" dirty="0">
              <a:latin typeface="+mj-lt"/>
            </a:endParaRPr>
          </a:p>
        </p:txBody>
      </p:sp>
      <p:cxnSp>
        <p:nvCxnSpPr>
          <p:cNvPr id="30" name="Straight Arrow Connector 29"/>
          <p:cNvCxnSpPr>
            <a:stCxn id="28" idx="0"/>
          </p:cNvCxnSpPr>
          <p:nvPr/>
        </p:nvCxnSpPr>
        <p:spPr>
          <a:xfrm rot="16200000" flipV="1">
            <a:off x="7143750" y="3448050"/>
            <a:ext cx="990600" cy="9525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4389120"/>
          </a:xfrm>
        </p:spPr>
        <p:txBody>
          <a:bodyPr>
            <a:normAutofit/>
          </a:bodyPr>
          <a:lstStyle/>
          <a:p>
            <a:pPr>
              <a:buNone/>
            </a:pPr>
            <a:r>
              <a:rPr lang="en-AU" sz="2000" dirty="0" smtClean="0">
                <a:latin typeface="+mj-lt"/>
              </a:rPr>
              <a:t>After a hearty New England breakfast,</a:t>
            </a:r>
          </a:p>
          <a:p>
            <a:pPr>
              <a:buNone/>
            </a:pPr>
            <a:r>
              <a:rPr lang="en-AU" sz="2000" dirty="0" smtClean="0">
                <a:latin typeface="+mj-lt"/>
              </a:rPr>
              <a:t>I weigh two hundred pounds</a:t>
            </a:r>
          </a:p>
          <a:p>
            <a:pPr>
              <a:buNone/>
            </a:pPr>
            <a:r>
              <a:rPr lang="en-AU" sz="2000" dirty="0" smtClean="0">
                <a:latin typeface="+mj-lt"/>
              </a:rPr>
              <a:t>this morning. </a:t>
            </a:r>
            <a:r>
              <a:rPr lang="en-AU" sz="2000" dirty="0" smtClean="0">
                <a:solidFill>
                  <a:srgbClr val="FF0000"/>
                </a:solidFill>
                <a:latin typeface="+mj-lt"/>
              </a:rPr>
              <a:t>Cock of the walk</a:t>
            </a:r>
            <a:r>
              <a:rPr lang="en-AU" sz="2000" dirty="0" smtClean="0">
                <a:latin typeface="+mj-lt"/>
              </a:rPr>
              <a:t>. I strut in my turtle-necked French sailor’s jersey</a:t>
            </a:r>
          </a:p>
          <a:p>
            <a:pPr>
              <a:buNone/>
            </a:pPr>
            <a:r>
              <a:rPr lang="en-AU" sz="2000" dirty="0" smtClean="0">
                <a:latin typeface="+mj-lt"/>
              </a:rPr>
              <a:t>before the metal shaving mirrors.</a:t>
            </a:r>
          </a:p>
          <a:p>
            <a:pPr>
              <a:buNone/>
            </a:pPr>
            <a:r>
              <a:rPr lang="en-AU" sz="2000" dirty="0" smtClean="0">
                <a:latin typeface="+mj-lt"/>
              </a:rPr>
              <a:t>and see the shaky future grow familiar</a:t>
            </a:r>
          </a:p>
          <a:p>
            <a:pPr>
              <a:buNone/>
            </a:pPr>
            <a:r>
              <a:rPr lang="en-AU" sz="2000" dirty="0" smtClean="0">
                <a:latin typeface="+mj-lt"/>
              </a:rPr>
              <a:t>in the pinched indigenous faces</a:t>
            </a:r>
          </a:p>
          <a:p>
            <a:pPr>
              <a:buNone/>
            </a:pPr>
            <a:r>
              <a:rPr lang="en-AU" sz="2000" dirty="0" smtClean="0">
                <a:latin typeface="+mj-lt"/>
              </a:rPr>
              <a:t>of these thoroughbred mental cases,</a:t>
            </a:r>
          </a:p>
          <a:p>
            <a:pPr>
              <a:buNone/>
            </a:pPr>
            <a:r>
              <a:rPr lang="en-AU" sz="2000" dirty="0" smtClean="0">
                <a:latin typeface="+mj-lt"/>
              </a:rPr>
              <a:t>twice my age and half my weight.</a:t>
            </a:r>
          </a:p>
          <a:p>
            <a:pPr>
              <a:buNone/>
            </a:pPr>
            <a:r>
              <a:rPr lang="en-AU" sz="2000" dirty="0" smtClean="0">
                <a:latin typeface="+mj-lt"/>
              </a:rPr>
              <a:t>We are all old timers,</a:t>
            </a:r>
          </a:p>
          <a:p>
            <a:pPr>
              <a:buNone/>
            </a:pPr>
            <a:r>
              <a:rPr lang="en-AU" sz="2000" dirty="0" smtClean="0">
                <a:latin typeface="+mj-lt"/>
              </a:rPr>
              <a:t>Each of us hold a </a:t>
            </a:r>
            <a:r>
              <a:rPr lang="en-AU" sz="2000" dirty="0" smtClean="0">
                <a:solidFill>
                  <a:srgbClr val="FF0000"/>
                </a:solidFill>
                <a:latin typeface="+mj-lt"/>
              </a:rPr>
              <a:t>locked razor</a:t>
            </a:r>
            <a:r>
              <a:rPr lang="en-AU" sz="2000" dirty="0" smtClean="0">
                <a:latin typeface="+mj-lt"/>
              </a:rPr>
              <a:t>.</a:t>
            </a:r>
          </a:p>
        </p:txBody>
      </p:sp>
      <p:pic>
        <p:nvPicPr>
          <p:cNvPr id="1026" name="Picture 2"/>
          <p:cNvPicPr>
            <a:picLocks noChangeAspect="1" noChangeArrowheads="1"/>
          </p:cNvPicPr>
          <p:nvPr/>
        </p:nvPicPr>
        <p:blipFill>
          <a:blip r:embed="rId2" cstate="print"/>
          <a:srcRect/>
          <a:stretch>
            <a:fillRect/>
          </a:stretch>
        </p:blipFill>
        <p:spPr bwMode="auto">
          <a:xfrm>
            <a:off x="6019800" y="3336698"/>
            <a:ext cx="2819400" cy="3264127"/>
          </a:xfrm>
          <a:prstGeom prst="rect">
            <a:avLst/>
          </a:prstGeom>
          <a:noFill/>
          <a:ln w="9525">
            <a:noFill/>
            <a:miter lim="800000"/>
            <a:headEnd/>
            <a:tailEnd/>
          </a:ln>
        </p:spPr>
      </p:pic>
      <p:sp>
        <p:nvSpPr>
          <p:cNvPr id="4" name="TextBox 3"/>
          <p:cNvSpPr txBox="1"/>
          <p:nvPr/>
        </p:nvSpPr>
        <p:spPr>
          <a:xfrm>
            <a:off x="3352800" y="6172200"/>
            <a:ext cx="3505200" cy="323165"/>
          </a:xfrm>
          <a:prstGeom prst="rect">
            <a:avLst/>
          </a:prstGeom>
          <a:noFill/>
        </p:spPr>
        <p:txBody>
          <a:bodyPr wrap="square" rtlCol="0">
            <a:spAutoFit/>
          </a:bodyPr>
          <a:lstStyle/>
          <a:p>
            <a:r>
              <a:rPr lang="en-AU" sz="1500" dirty="0" smtClean="0">
                <a:latin typeface="+mj-lt"/>
              </a:rPr>
              <a:t>Suicidal desires</a:t>
            </a:r>
            <a:endParaRPr lang="en-AU" sz="1500" dirty="0">
              <a:latin typeface="+mj-lt"/>
            </a:endParaRPr>
          </a:p>
        </p:txBody>
      </p:sp>
      <p:cxnSp>
        <p:nvCxnSpPr>
          <p:cNvPr id="6" name="Straight Arrow Connector 5"/>
          <p:cNvCxnSpPr/>
          <p:nvPr/>
        </p:nvCxnSpPr>
        <p:spPr>
          <a:xfrm rot="10800000">
            <a:off x="2971800" y="4953000"/>
            <a:ext cx="1295400" cy="1219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867400" y="762000"/>
            <a:ext cx="2895600" cy="323165"/>
          </a:xfrm>
          <a:prstGeom prst="rect">
            <a:avLst/>
          </a:prstGeom>
          <a:noFill/>
        </p:spPr>
        <p:txBody>
          <a:bodyPr wrap="square" rtlCol="0">
            <a:spAutoFit/>
          </a:bodyPr>
          <a:lstStyle/>
          <a:p>
            <a:r>
              <a:rPr lang="en-AU" sz="1500" dirty="0" smtClean="0">
                <a:latin typeface="+mj-lt"/>
              </a:rPr>
              <a:t>Tone of arrogance and superiority</a:t>
            </a:r>
            <a:endParaRPr lang="en-AU" sz="1500" dirty="0">
              <a:latin typeface="+mj-lt"/>
            </a:endParaRPr>
          </a:p>
        </p:txBody>
      </p:sp>
      <p:cxnSp>
        <p:nvCxnSpPr>
          <p:cNvPr id="14" name="Straight Arrow Connector 13"/>
          <p:cNvCxnSpPr>
            <a:stCxn id="10" idx="2"/>
          </p:cNvCxnSpPr>
          <p:nvPr/>
        </p:nvCxnSpPr>
        <p:spPr>
          <a:xfrm rot="5400000">
            <a:off x="5000283" y="-486118"/>
            <a:ext cx="743635" cy="388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572000" y="2209800"/>
            <a:ext cx="4343400" cy="784830"/>
          </a:xfrm>
          <a:prstGeom prst="rect">
            <a:avLst/>
          </a:prstGeom>
          <a:noFill/>
        </p:spPr>
        <p:txBody>
          <a:bodyPr wrap="square" rtlCol="0">
            <a:spAutoFit/>
          </a:bodyPr>
          <a:lstStyle/>
          <a:p>
            <a:r>
              <a:rPr lang="en-AU" sz="1500" dirty="0" smtClean="0">
                <a:latin typeface="+mj-lt"/>
              </a:rPr>
              <a:t>Realises that his pride is similar in nature to the other people in the mental institution and that his future is as bleak as theirs and there is nothing to ‘strut’ about</a:t>
            </a:r>
            <a:endParaRPr lang="en-AU" sz="1500" dirty="0">
              <a:latin typeface="+mj-lt"/>
            </a:endParaRPr>
          </a:p>
        </p:txBody>
      </p:sp>
      <p:cxnSp>
        <p:nvCxnSpPr>
          <p:cNvPr id="17" name="Straight Arrow Connector 16"/>
          <p:cNvCxnSpPr/>
          <p:nvPr/>
        </p:nvCxnSpPr>
        <p:spPr>
          <a:xfrm rot="10800000">
            <a:off x="3048000" y="2971800"/>
            <a:ext cx="22860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191000" y="4191000"/>
            <a:ext cx="1676400" cy="1477328"/>
          </a:xfrm>
          <a:prstGeom prst="rect">
            <a:avLst/>
          </a:prstGeom>
          <a:noFill/>
        </p:spPr>
        <p:txBody>
          <a:bodyPr wrap="square" rtlCol="0">
            <a:spAutoFit/>
          </a:bodyPr>
          <a:lstStyle/>
          <a:p>
            <a:r>
              <a:rPr lang="en-AU" sz="1500" dirty="0" smtClean="0">
                <a:latin typeface="+mj-lt"/>
              </a:rPr>
              <a:t>Emphasises their insanity while ‘thoroughbred’ reinforces their upbringing in affluence</a:t>
            </a:r>
            <a:endParaRPr lang="en-AU" sz="1500" dirty="0">
              <a:latin typeface="+mj-lt"/>
            </a:endParaRPr>
          </a:p>
        </p:txBody>
      </p:sp>
      <p:cxnSp>
        <p:nvCxnSpPr>
          <p:cNvPr id="20" name="Straight Arrow Connector 19"/>
          <p:cNvCxnSpPr/>
          <p:nvPr/>
        </p:nvCxnSpPr>
        <p:spPr>
          <a:xfrm rot="10800000">
            <a:off x="2514600" y="3810000"/>
            <a:ext cx="26670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609600" y="5181600"/>
            <a:ext cx="2438400" cy="1015663"/>
          </a:xfrm>
          <a:prstGeom prst="rect">
            <a:avLst/>
          </a:prstGeom>
          <a:noFill/>
        </p:spPr>
        <p:txBody>
          <a:bodyPr wrap="square" rtlCol="0">
            <a:spAutoFit/>
          </a:bodyPr>
          <a:lstStyle/>
          <a:p>
            <a:r>
              <a:rPr lang="en-AU" sz="1500" dirty="0" smtClean="0">
                <a:latin typeface="+mj-lt"/>
              </a:rPr>
              <a:t>He realises that he a member of the society that he condemns through the images of Bobby and Stanley </a:t>
            </a:r>
            <a:endParaRPr lang="en-AU" sz="1500" dirty="0">
              <a:latin typeface="+mj-lt"/>
            </a:endParaRPr>
          </a:p>
        </p:txBody>
      </p:sp>
      <p:cxnSp>
        <p:nvCxnSpPr>
          <p:cNvPr id="26" name="Straight Arrow Connector 25"/>
          <p:cNvCxnSpPr>
            <a:stCxn id="23" idx="0"/>
          </p:cNvCxnSpPr>
          <p:nvPr/>
        </p:nvCxnSpPr>
        <p:spPr>
          <a:xfrm rot="5400000" flipH="1" flipV="1">
            <a:off x="1638300" y="4762500"/>
            <a:ext cx="6096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Themes</a:t>
            </a:r>
            <a:endParaRPr lang="en-AU" dirty="0"/>
          </a:p>
        </p:txBody>
      </p:sp>
      <p:sp>
        <p:nvSpPr>
          <p:cNvPr id="3" name="Content Placeholder 2"/>
          <p:cNvSpPr>
            <a:spLocks noGrp="1"/>
          </p:cNvSpPr>
          <p:nvPr>
            <p:ph idx="1"/>
          </p:nvPr>
        </p:nvSpPr>
        <p:spPr/>
        <p:txBody>
          <a:bodyPr>
            <a:normAutofit fontScale="92500" lnSpcReduction="20000"/>
          </a:bodyPr>
          <a:lstStyle/>
          <a:p>
            <a:r>
              <a:rPr lang="en-US" dirty="0" smtClean="0"/>
              <a:t>Criticism of Bostonian society</a:t>
            </a:r>
          </a:p>
          <a:p>
            <a:pPr lvl="1"/>
            <a:r>
              <a:rPr lang="en-US" dirty="0" smtClean="0"/>
              <a:t>Elitism</a:t>
            </a:r>
          </a:p>
          <a:p>
            <a:pPr lvl="1"/>
            <a:r>
              <a:rPr lang="en-US" dirty="0" smtClean="0"/>
              <a:t>Class conflict implied by sophomore from Boston University as opposed to Harvard University</a:t>
            </a:r>
          </a:p>
          <a:p>
            <a:pPr lvl="1"/>
            <a:r>
              <a:rPr lang="en-US" dirty="0" smtClean="0"/>
              <a:t>Observable in the inmates of the mental institution</a:t>
            </a:r>
          </a:p>
          <a:p>
            <a:pPr lvl="2"/>
            <a:r>
              <a:rPr lang="en-US" dirty="0" smtClean="0"/>
              <a:t>“Stanley” – Vanity</a:t>
            </a:r>
          </a:p>
          <a:p>
            <a:pPr lvl="2"/>
            <a:r>
              <a:rPr lang="en-US" dirty="0" smtClean="0"/>
              <a:t>“Bobbie” – Pretentious</a:t>
            </a:r>
          </a:p>
          <a:p>
            <a:r>
              <a:rPr lang="en-US" dirty="0" smtClean="0"/>
              <a:t>Introspection of self</a:t>
            </a:r>
          </a:p>
          <a:p>
            <a:pPr lvl="1"/>
            <a:r>
              <a:rPr lang="en-US" dirty="0" smtClean="0"/>
              <a:t>Poet sees his “shaky future” in the mirror</a:t>
            </a:r>
          </a:p>
          <a:p>
            <a:pPr lvl="1"/>
            <a:r>
              <a:rPr lang="en-US" dirty="0" smtClean="0"/>
              <a:t>“We are all old timers”</a:t>
            </a:r>
          </a:p>
          <a:p>
            <a:pPr lvl="2"/>
            <a:r>
              <a:rPr lang="en-US" dirty="0" smtClean="0"/>
              <a:t>He acknowledges his involvement in the very society he is </a:t>
            </a:r>
            <a:r>
              <a:rPr lang="en-US" dirty="0" err="1" smtClean="0"/>
              <a:t>criticising</a:t>
            </a:r>
            <a:endParaRPr lang="en-US" dirty="0" smtClean="0"/>
          </a:p>
          <a:p>
            <a:pPr lvl="1"/>
            <a:r>
              <a:rPr lang="en-US" dirty="0" smtClean="0"/>
              <a:t>The locked razor is a symbol of suicide</a:t>
            </a:r>
          </a:p>
          <a:p>
            <a:pPr lvl="2"/>
            <a:r>
              <a:rPr lang="en-US" dirty="0" smtClean="0"/>
              <a:t>Terrified yet tempted by its prospect</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2383</TotalTime>
  <Words>1043</Words>
  <Application>Microsoft Office PowerPoint</Application>
  <PresentationFormat>On-screen Show (4:3)</PresentationFormat>
  <Paragraphs>112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Flow</vt:lpstr>
      <vt:lpstr>Waking in the Blue</vt:lpstr>
      <vt:lpstr>Slide 2</vt:lpstr>
      <vt:lpstr>Slide 3</vt:lpstr>
      <vt:lpstr>Slide 4</vt:lpstr>
      <vt:lpstr>Slide 5</vt:lpstr>
      <vt:lpstr>Slide 6</vt:lpstr>
      <vt:lpstr>Slide 7</vt:lpstr>
      <vt:lpstr>Slide 8</vt:lpstr>
      <vt:lpstr>Themes</vt:lpstr>
      <vt:lpstr>Motifs</vt:lpstr>
    </vt:vector>
  </TitlesOfParts>
  <Company>Knox Grammar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Waking in the Blue</dc:title>
  <dc:creator>Shawn</dc:creator>
  <cp:lastModifiedBy>user</cp:lastModifiedBy>
  <cp:revision>91</cp:revision>
  <dcterms:created xsi:type="dcterms:W3CDTF">2010-06-07T12:18:27Z</dcterms:created>
  <dcterms:modified xsi:type="dcterms:W3CDTF">2010-06-13T12:29:25Z</dcterms:modified>
</cp:coreProperties>
</file>